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2"/>
  </p:notesMasterIdLst>
  <p:sldIdLst>
    <p:sldId id="256" r:id="rId2"/>
    <p:sldId id="332" r:id="rId3"/>
    <p:sldId id="301" r:id="rId4"/>
    <p:sldId id="316" r:id="rId5"/>
    <p:sldId id="315" r:id="rId6"/>
    <p:sldId id="317" r:id="rId7"/>
    <p:sldId id="320" r:id="rId8"/>
    <p:sldId id="322" r:id="rId9"/>
    <p:sldId id="328" r:id="rId10"/>
    <p:sldId id="321" r:id="rId11"/>
    <p:sldId id="329" r:id="rId12"/>
    <p:sldId id="324" r:id="rId13"/>
    <p:sldId id="325" r:id="rId14"/>
    <p:sldId id="326" r:id="rId15"/>
    <p:sldId id="331" r:id="rId16"/>
    <p:sldId id="333" r:id="rId17"/>
    <p:sldId id="334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35" r:id="rId36"/>
    <p:sldId id="381" r:id="rId37"/>
    <p:sldId id="382" r:id="rId38"/>
    <p:sldId id="383" r:id="rId39"/>
    <p:sldId id="319" r:id="rId40"/>
    <p:sldId id="318" r:id="rId41"/>
  </p:sldIdLst>
  <p:sldSz cx="9144000" cy="5143500" type="screen16x9"/>
  <p:notesSz cx="7102475" cy="9388475"/>
  <p:embeddedFontLs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Montserrat" panose="00000500000000000000" pitchFamily="50" charset="0"/>
      <p:regular r:id="rId47"/>
      <p:bold r:id="rId48"/>
      <p:italic r:id="rId49"/>
      <p:boldItalic r:id="rId50"/>
    </p:embeddedFont>
    <p:embeddedFont>
      <p:font typeface="Montserrat ExtraBold" panose="00000900000000000000" pitchFamily="2" charset="0"/>
      <p:bold r:id="rId51"/>
      <p:boldItalic r:id="rId52"/>
    </p:embeddedFont>
    <p:embeddedFont>
      <p:font typeface="Raleway" pitchFamily="2" charset="0"/>
      <p:regular r:id="rId53"/>
      <p:bold r:id="rId54"/>
      <p:italic r:id="rId55"/>
      <p:boldItalic r:id="rId56"/>
    </p:embeddedFont>
    <p:embeddedFont>
      <p:font typeface="Raleway Medium" pitchFamily="2" charset="0"/>
      <p:regular r:id="rId57"/>
      <p:bold r:id="rId58"/>
      <p:italic r:id="rId59"/>
      <p:boldItalic r:id="rId60"/>
    </p:embeddedFont>
    <p:embeddedFont>
      <p:font typeface="Ramabhadra" panose="020B0604020202020204" charset="0"/>
      <p:regular r:id="rId61"/>
    </p:embeddedFont>
    <p:embeddedFont>
      <p:font typeface="Roboto Condensed Light" panose="02000000000000000000" pitchFamily="2" charset="0"/>
      <p:regular r:id="rId62"/>
      <p:italic r:id="rId63"/>
    </p:embeddedFont>
    <p:embeddedFont>
      <p:font typeface="Typold" panose="020B0004030204060B03" pitchFamily="34" charset="0"/>
      <p:regular r:id="rId64"/>
      <p:bold r:id="rId65"/>
      <p:italic r:id="rId66"/>
    </p:embeddedFont>
    <p:embeddedFont>
      <p:font typeface="Typold Light" panose="020B0004030204060B03" pitchFamily="3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23366"/>
    <a:srgbClr val="FABA4D"/>
    <a:srgbClr val="419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78C31C-BB91-47B0-BE79-BC8DE8C58283}">
  <a:tblStyle styleId="{5478C31C-BB91-47B0-BE79-BC8DE8C582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c13231a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c13231a95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ec13231a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ec13231a95_0_2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5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b856e698b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b856e698b_2_12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18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b856e698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b856e698b_1_2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7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b856e698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b856e698b_1_2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94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b856e698b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b856e698b_2_12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5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eb856e698b_2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eb856e698b_2_74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52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808800"/>
            <a:ext cx="6963000" cy="13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4200" b="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2153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3"/>
          <p:cNvGrpSpPr/>
          <p:nvPr/>
        </p:nvGrpSpPr>
        <p:grpSpPr>
          <a:xfrm>
            <a:off x="7132025" y="-63150"/>
            <a:ext cx="2410208" cy="2190775"/>
            <a:chOff x="7132025" y="-63150"/>
            <a:chExt cx="2410208" cy="2190775"/>
          </a:xfrm>
        </p:grpSpPr>
        <p:sp>
          <p:nvSpPr>
            <p:cNvPr id="227" name="Google Shape;227;p23"/>
            <p:cNvSpPr/>
            <p:nvPr/>
          </p:nvSpPr>
          <p:spPr>
            <a:xfrm rot="10800000" flipH="1">
              <a:off x="7274600" y="-17209"/>
              <a:ext cx="1869356" cy="2144834"/>
            </a:xfrm>
            <a:custGeom>
              <a:avLst/>
              <a:gdLst/>
              <a:ahLst/>
              <a:cxnLst/>
              <a:rect l="l" t="t" r="r" b="b"/>
              <a:pathLst>
                <a:path w="46137" h="52936" extrusionOk="0">
                  <a:moveTo>
                    <a:pt x="46137" y="0"/>
                  </a:moveTo>
                  <a:lnTo>
                    <a:pt x="31599" y="0"/>
                  </a:lnTo>
                  <a:cubicBezTo>
                    <a:pt x="29635" y="0"/>
                    <a:pt x="27813" y="1084"/>
                    <a:pt x="26896" y="2810"/>
                  </a:cubicBezTo>
                  <a:lnTo>
                    <a:pt x="0" y="52935"/>
                  </a:lnTo>
                  <a:lnTo>
                    <a:pt x="46137" y="52935"/>
                  </a:lnTo>
                  <a:lnTo>
                    <a:pt x="46137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8134575" y="-63150"/>
              <a:ext cx="1407658" cy="1095603"/>
            </a:xfrm>
            <a:custGeom>
              <a:avLst/>
              <a:gdLst/>
              <a:ahLst/>
              <a:cxnLst/>
              <a:rect l="l" t="t" r="r" b="b"/>
              <a:pathLst>
                <a:path w="34910" h="27171" extrusionOk="0">
                  <a:moveTo>
                    <a:pt x="13264" y="12"/>
                  </a:moveTo>
                  <a:lnTo>
                    <a:pt x="1072" y="22765"/>
                  </a:lnTo>
                  <a:cubicBezTo>
                    <a:pt x="0" y="24765"/>
                    <a:pt x="1453" y="27171"/>
                    <a:pt x="3739" y="27171"/>
                  </a:cubicBezTo>
                  <a:lnTo>
                    <a:pt x="18526" y="27171"/>
                  </a:lnTo>
                  <a:cubicBezTo>
                    <a:pt x="19645" y="27171"/>
                    <a:pt x="20669" y="26563"/>
                    <a:pt x="21193" y="25587"/>
                  </a:cubicBezTo>
                  <a:lnTo>
                    <a:pt x="34909" y="1"/>
                  </a:lnTo>
                  <a:lnTo>
                    <a:pt x="13264" y="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8261925" y="535000"/>
              <a:ext cx="818600" cy="1140325"/>
            </a:xfrm>
            <a:custGeom>
              <a:avLst/>
              <a:gdLst/>
              <a:ahLst/>
              <a:cxnLst/>
              <a:rect l="l" t="t" r="r" b="b"/>
              <a:pathLst>
                <a:path w="32744" h="45613" extrusionOk="0">
                  <a:moveTo>
                    <a:pt x="23671" y="1488"/>
                  </a:moveTo>
                  <a:lnTo>
                    <a:pt x="1" y="45613"/>
                  </a:lnTo>
                  <a:lnTo>
                    <a:pt x="8288" y="45613"/>
                  </a:lnTo>
                  <a:lnTo>
                    <a:pt x="32743" y="0"/>
                  </a:lnTo>
                  <a:lnTo>
                    <a:pt x="26171" y="0"/>
                  </a:lnTo>
                  <a:cubicBezTo>
                    <a:pt x="25123" y="0"/>
                    <a:pt x="24159" y="572"/>
                    <a:pt x="23671" y="148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63000">
                  <a:srgbClr val="194175"/>
                </a:gs>
                <a:gs pos="100000">
                  <a:schemeClr val="accent2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0" name="Google Shape;230;p23"/>
            <p:cNvCxnSpPr/>
            <p:nvPr/>
          </p:nvCxnSpPr>
          <p:spPr>
            <a:xfrm rot="10800000" flipH="1">
              <a:off x="8012900" y="40425"/>
              <a:ext cx="416100" cy="72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23"/>
            <p:cNvCxnSpPr/>
            <p:nvPr/>
          </p:nvCxnSpPr>
          <p:spPr>
            <a:xfrm rot="10800000">
              <a:off x="7132025" y="-4875"/>
              <a:ext cx="749700" cy="13446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715050" y="3581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1">
  <p:cSld name="BLANK_1_1_1_1_1_1_2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28"/>
          <p:cNvGrpSpPr/>
          <p:nvPr/>
        </p:nvGrpSpPr>
        <p:grpSpPr>
          <a:xfrm>
            <a:off x="-2021398" y="-280488"/>
            <a:ext cx="13186853" cy="5587491"/>
            <a:chOff x="-2021398" y="-280488"/>
            <a:chExt cx="13186853" cy="5587491"/>
          </a:xfrm>
        </p:grpSpPr>
        <p:grpSp>
          <p:nvGrpSpPr>
            <p:cNvPr id="264" name="Google Shape;264;p28"/>
            <p:cNvGrpSpPr/>
            <p:nvPr/>
          </p:nvGrpSpPr>
          <p:grpSpPr>
            <a:xfrm>
              <a:off x="-2021398" y="-280488"/>
              <a:ext cx="3285628" cy="5470491"/>
              <a:chOff x="-2021398" y="-280488"/>
              <a:chExt cx="3285628" cy="5470491"/>
            </a:xfrm>
          </p:grpSpPr>
          <p:pic>
            <p:nvPicPr>
              <p:cNvPr id="265" name="Google Shape;265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-3112423" y="810537"/>
                <a:ext cx="5423976" cy="32419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28"/>
              <p:cNvSpPr/>
              <p:nvPr/>
            </p:nvSpPr>
            <p:spPr>
              <a:xfrm rot="10800000" flipH="1">
                <a:off x="-980170" y="-153175"/>
                <a:ext cx="1381200" cy="2023500"/>
              </a:xfrm>
              <a:prstGeom prst="round1Rect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8"/>
              <p:cNvSpPr/>
              <p:nvPr/>
            </p:nvSpPr>
            <p:spPr>
              <a:xfrm rot="10800000">
                <a:off x="-980184" y="2606537"/>
                <a:ext cx="2200736" cy="2583466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35350" extrusionOk="0">
                    <a:moveTo>
                      <a:pt x="30111" y="0"/>
                    </a:moveTo>
                    <a:lnTo>
                      <a:pt x="0" y="0"/>
                    </a:lnTo>
                    <a:lnTo>
                      <a:pt x="17169" y="32016"/>
                    </a:lnTo>
                    <a:cubicBezTo>
                      <a:pt x="18265" y="34064"/>
                      <a:pt x="20408" y="35350"/>
                      <a:pt x="22753" y="35350"/>
                    </a:cubicBezTo>
                    <a:lnTo>
                      <a:pt x="30111" y="3535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8"/>
              <p:cNvSpPr/>
              <p:nvPr/>
            </p:nvSpPr>
            <p:spPr>
              <a:xfrm flipH="1">
                <a:off x="-49362" y="3718588"/>
                <a:ext cx="1313592" cy="1462763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28957" extrusionOk="0">
                    <a:moveTo>
                      <a:pt x="16931" y="1"/>
                    </a:moveTo>
                    <a:cubicBezTo>
                      <a:pt x="16062" y="1"/>
                      <a:pt x="15276" y="477"/>
                      <a:pt x="14871" y="1239"/>
                    </a:cubicBezTo>
                    <a:lnTo>
                      <a:pt x="0" y="28957"/>
                    </a:lnTo>
                    <a:lnTo>
                      <a:pt x="11490" y="28957"/>
                    </a:lnTo>
                    <a:lnTo>
                      <a:pt x="25182" y="3418"/>
                    </a:lnTo>
                    <a:cubicBezTo>
                      <a:pt x="26003" y="1870"/>
                      <a:pt x="24872" y="1"/>
                      <a:pt x="23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9" name="Google Shape;269;p28"/>
              <p:cNvCxnSpPr/>
              <p:nvPr/>
            </p:nvCxnSpPr>
            <p:spPr>
              <a:xfrm rot="10800000">
                <a:off x="-133745" y="2037184"/>
                <a:ext cx="803700" cy="1498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0" name="Google Shape;270;p28"/>
              <p:cNvSpPr/>
              <p:nvPr/>
            </p:nvSpPr>
            <p:spPr>
              <a:xfrm>
                <a:off x="341500" y="1930000"/>
                <a:ext cx="747202" cy="831749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" name="Google Shape;271;p28"/>
            <p:cNvGrpSpPr/>
            <p:nvPr/>
          </p:nvGrpSpPr>
          <p:grpSpPr>
            <a:xfrm flipH="1">
              <a:off x="7879827" y="-163488"/>
              <a:ext cx="3285628" cy="5470491"/>
              <a:chOff x="-2021398" y="-280488"/>
              <a:chExt cx="3285628" cy="5470491"/>
            </a:xfrm>
          </p:grpSpPr>
          <p:pic>
            <p:nvPicPr>
              <p:cNvPr id="272" name="Google Shape;272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-3112423" y="810537"/>
                <a:ext cx="5423976" cy="32419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3" name="Google Shape;273;p28"/>
              <p:cNvSpPr/>
              <p:nvPr/>
            </p:nvSpPr>
            <p:spPr>
              <a:xfrm rot="10800000" flipH="1">
                <a:off x="-980170" y="-153175"/>
                <a:ext cx="1381200" cy="2023500"/>
              </a:xfrm>
              <a:prstGeom prst="round1Rect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8"/>
              <p:cNvSpPr/>
              <p:nvPr/>
            </p:nvSpPr>
            <p:spPr>
              <a:xfrm rot="10800000">
                <a:off x="-980184" y="2606537"/>
                <a:ext cx="2200736" cy="2583466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35350" extrusionOk="0">
                    <a:moveTo>
                      <a:pt x="30111" y="0"/>
                    </a:moveTo>
                    <a:lnTo>
                      <a:pt x="0" y="0"/>
                    </a:lnTo>
                    <a:lnTo>
                      <a:pt x="17169" y="32016"/>
                    </a:lnTo>
                    <a:cubicBezTo>
                      <a:pt x="18265" y="34064"/>
                      <a:pt x="20408" y="35350"/>
                      <a:pt x="22753" y="35350"/>
                    </a:cubicBezTo>
                    <a:lnTo>
                      <a:pt x="30111" y="3535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8"/>
              <p:cNvSpPr/>
              <p:nvPr/>
            </p:nvSpPr>
            <p:spPr>
              <a:xfrm flipH="1">
                <a:off x="-49362" y="3718588"/>
                <a:ext cx="1313592" cy="1462763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28957" extrusionOk="0">
                    <a:moveTo>
                      <a:pt x="16931" y="1"/>
                    </a:moveTo>
                    <a:cubicBezTo>
                      <a:pt x="16062" y="1"/>
                      <a:pt x="15276" y="477"/>
                      <a:pt x="14871" y="1239"/>
                    </a:cubicBezTo>
                    <a:lnTo>
                      <a:pt x="0" y="28957"/>
                    </a:lnTo>
                    <a:lnTo>
                      <a:pt x="11490" y="28957"/>
                    </a:lnTo>
                    <a:lnTo>
                      <a:pt x="25182" y="3418"/>
                    </a:lnTo>
                    <a:cubicBezTo>
                      <a:pt x="26003" y="1870"/>
                      <a:pt x="24872" y="1"/>
                      <a:pt x="23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6" name="Google Shape;276;p28"/>
              <p:cNvCxnSpPr/>
              <p:nvPr/>
            </p:nvCxnSpPr>
            <p:spPr>
              <a:xfrm rot="10800000">
                <a:off x="-133745" y="2037184"/>
                <a:ext cx="803700" cy="1498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7" name="Google Shape;277;p28"/>
              <p:cNvSpPr/>
              <p:nvPr/>
            </p:nvSpPr>
            <p:spPr>
              <a:xfrm>
                <a:off x="341500" y="1930000"/>
                <a:ext cx="747202" cy="831749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" name="Google Shape;278;p28"/>
          <p:cNvSpPr txBox="1">
            <a:spLocks noGrp="1"/>
          </p:cNvSpPr>
          <p:nvPr>
            <p:ph type="ctrTitle"/>
          </p:nvPr>
        </p:nvSpPr>
        <p:spPr>
          <a:xfrm>
            <a:off x="243002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subTitle" idx="1"/>
          </p:nvPr>
        </p:nvSpPr>
        <p:spPr>
          <a:xfrm>
            <a:off x="2425075" y="1646825"/>
            <a:ext cx="4293900" cy="9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0" name="Google Shape;280;p28"/>
          <p:cNvSpPr txBox="1"/>
          <p:nvPr/>
        </p:nvSpPr>
        <p:spPr>
          <a:xfrm>
            <a:off x="2122375" y="3363700"/>
            <a:ext cx="4899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infographics &amp;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images by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29"/>
          <p:cNvGrpSpPr/>
          <p:nvPr/>
        </p:nvGrpSpPr>
        <p:grpSpPr>
          <a:xfrm>
            <a:off x="-289287" y="-577506"/>
            <a:ext cx="10470663" cy="5721007"/>
            <a:chOff x="-289287" y="-577506"/>
            <a:chExt cx="10470663" cy="5721007"/>
          </a:xfrm>
        </p:grpSpPr>
        <p:sp>
          <p:nvSpPr>
            <p:cNvPr id="283" name="Google Shape;283;p29"/>
            <p:cNvSpPr/>
            <p:nvPr/>
          </p:nvSpPr>
          <p:spPr>
            <a:xfrm flipH="1">
              <a:off x="-227693" y="-82087"/>
              <a:ext cx="1585322" cy="1861089"/>
            </a:xfrm>
            <a:custGeom>
              <a:avLst/>
              <a:gdLst/>
              <a:ahLst/>
              <a:cxnLst/>
              <a:rect l="l" t="t" r="r" b="b"/>
              <a:pathLst>
                <a:path w="30112" h="35350" extrusionOk="0">
                  <a:moveTo>
                    <a:pt x="30111" y="0"/>
                  </a:moveTo>
                  <a:lnTo>
                    <a:pt x="0" y="0"/>
                  </a:lnTo>
                  <a:lnTo>
                    <a:pt x="17169" y="32016"/>
                  </a:lnTo>
                  <a:cubicBezTo>
                    <a:pt x="18265" y="34064"/>
                    <a:pt x="20408" y="35350"/>
                    <a:pt x="22753" y="35350"/>
                  </a:cubicBezTo>
                  <a:lnTo>
                    <a:pt x="30111" y="3535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 rot="3397010" flipH="1">
              <a:off x="21768" y="-360169"/>
              <a:ext cx="1298627" cy="1444518"/>
            </a:xfrm>
            <a:custGeom>
              <a:avLst/>
              <a:gdLst/>
              <a:ahLst/>
              <a:cxnLst/>
              <a:rect l="l" t="t" r="r" b="b"/>
              <a:pathLst>
                <a:path w="13895" h="15456" extrusionOk="0">
                  <a:moveTo>
                    <a:pt x="4846" y="15455"/>
                  </a:moveTo>
                  <a:lnTo>
                    <a:pt x="1548" y="15455"/>
                  </a:lnTo>
                  <a:cubicBezTo>
                    <a:pt x="608" y="15455"/>
                    <a:pt x="0" y="14455"/>
                    <a:pt x="453" y="13634"/>
                  </a:cubicBezTo>
                  <a:lnTo>
                    <a:pt x="7763" y="1"/>
                  </a:lnTo>
                  <a:lnTo>
                    <a:pt x="13895" y="1"/>
                  </a:lnTo>
                  <a:lnTo>
                    <a:pt x="5953" y="14800"/>
                  </a:lnTo>
                  <a:cubicBezTo>
                    <a:pt x="5739" y="15205"/>
                    <a:pt x="5311" y="15455"/>
                    <a:pt x="4846" y="1545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7613825" y="4684125"/>
              <a:ext cx="1698150" cy="459376"/>
            </a:xfrm>
            <a:custGeom>
              <a:avLst/>
              <a:gdLst/>
              <a:ahLst/>
              <a:cxnLst/>
              <a:rect l="l" t="t" r="r" b="b"/>
              <a:pathLst>
                <a:path w="22361" h="6049" extrusionOk="0">
                  <a:moveTo>
                    <a:pt x="19336" y="6049"/>
                  </a:moveTo>
                  <a:lnTo>
                    <a:pt x="3024" y="6049"/>
                  </a:lnTo>
                  <a:cubicBezTo>
                    <a:pt x="1358" y="6049"/>
                    <a:pt x="0" y="4692"/>
                    <a:pt x="0" y="3025"/>
                  </a:cubicBezTo>
                  <a:lnTo>
                    <a:pt x="0" y="3025"/>
                  </a:lnTo>
                  <a:cubicBezTo>
                    <a:pt x="0" y="1358"/>
                    <a:pt x="1358" y="1"/>
                    <a:pt x="3024" y="1"/>
                  </a:cubicBezTo>
                  <a:lnTo>
                    <a:pt x="19336" y="1"/>
                  </a:lnTo>
                  <a:cubicBezTo>
                    <a:pt x="21003" y="1"/>
                    <a:pt x="22360" y="1358"/>
                    <a:pt x="22360" y="3025"/>
                  </a:cubicBezTo>
                  <a:lnTo>
                    <a:pt x="22360" y="3025"/>
                  </a:lnTo>
                  <a:cubicBezTo>
                    <a:pt x="22360" y="4692"/>
                    <a:pt x="21003" y="6049"/>
                    <a:pt x="19336" y="6049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8483225" y="0"/>
              <a:ext cx="1698150" cy="459376"/>
            </a:xfrm>
            <a:custGeom>
              <a:avLst/>
              <a:gdLst/>
              <a:ahLst/>
              <a:cxnLst/>
              <a:rect l="l" t="t" r="r" b="b"/>
              <a:pathLst>
                <a:path w="22361" h="6049" extrusionOk="0">
                  <a:moveTo>
                    <a:pt x="19336" y="6049"/>
                  </a:moveTo>
                  <a:lnTo>
                    <a:pt x="3024" y="6049"/>
                  </a:lnTo>
                  <a:cubicBezTo>
                    <a:pt x="1358" y="6049"/>
                    <a:pt x="0" y="4692"/>
                    <a:pt x="0" y="3025"/>
                  </a:cubicBezTo>
                  <a:lnTo>
                    <a:pt x="0" y="3025"/>
                  </a:lnTo>
                  <a:cubicBezTo>
                    <a:pt x="0" y="1358"/>
                    <a:pt x="1358" y="1"/>
                    <a:pt x="3024" y="1"/>
                  </a:cubicBezTo>
                  <a:lnTo>
                    <a:pt x="19336" y="1"/>
                  </a:lnTo>
                  <a:cubicBezTo>
                    <a:pt x="21003" y="1"/>
                    <a:pt x="22360" y="1358"/>
                    <a:pt x="22360" y="3025"/>
                  </a:cubicBezTo>
                  <a:lnTo>
                    <a:pt x="22360" y="3025"/>
                  </a:lnTo>
                  <a:cubicBezTo>
                    <a:pt x="22360" y="4692"/>
                    <a:pt x="21003" y="6049"/>
                    <a:pt x="19336" y="6049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0"/>
          <p:cNvGrpSpPr/>
          <p:nvPr/>
        </p:nvGrpSpPr>
        <p:grpSpPr>
          <a:xfrm>
            <a:off x="0" y="12"/>
            <a:ext cx="9144007" cy="5143489"/>
            <a:chOff x="0" y="12"/>
            <a:chExt cx="9144007" cy="5143489"/>
          </a:xfrm>
        </p:grpSpPr>
        <p:grpSp>
          <p:nvGrpSpPr>
            <p:cNvPr id="289" name="Google Shape;289;p30"/>
            <p:cNvGrpSpPr/>
            <p:nvPr/>
          </p:nvGrpSpPr>
          <p:grpSpPr>
            <a:xfrm>
              <a:off x="0" y="3592959"/>
              <a:ext cx="2320507" cy="1550542"/>
              <a:chOff x="0" y="3592959"/>
              <a:chExt cx="2320507" cy="1550542"/>
            </a:xfrm>
          </p:grpSpPr>
          <p:sp>
            <p:nvSpPr>
              <p:cNvPr id="290" name="Google Shape;290;p30"/>
              <p:cNvSpPr/>
              <p:nvPr/>
            </p:nvSpPr>
            <p:spPr>
              <a:xfrm>
                <a:off x="0" y="4661800"/>
                <a:ext cx="2320507" cy="481701"/>
              </a:xfrm>
              <a:custGeom>
                <a:avLst/>
                <a:gdLst/>
                <a:ahLst/>
                <a:cxnLst/>
                <a:rect l="l" t="t" r="r" b="b"/>
                <a:pathLst>
                  <a:path w="40899" h="8490" extrusionOk="0">
                    <a:moveTo>
                      <a:pt x="37386" y="0"/>
                    </a:moveTo>
                    <a:lnTo>
                      <a:pt x="1" y="0"/>
                    </a:lnTo>
                    <a:lnTo>
                      <a:pt x="1" y="8490"/>
                    </a:lnTo>
                    <a:lnTo>
                      <a:pt x="35850" y="8490"/>
                    </a:lnTo>
                    <a:cubicBezTo>
                      <a:pt x="36898" y="8490"/>
                      <a:pt x="37863" y="7918"/>
                      <a:pt x="38363" y="7001"/>
                    </a:cubicBezTo>
                    <a:lnTo>
                      <a:pt x="39887" y="4132"/>
                    </a:lnTo>
                    <a:cubicBezTo>
                      <a:pt x="40899" y="2263"/>
                      <a:pt x="39529" y="0"/>
                      <a:pt x="373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34000">
                    <a:srgbClr val="FAB93C"/>
                  </a:gs>
                  <a:gs pos="100000">
                    <a:schemeClr val="accent4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0"/>
              <p:cNvSpPr/>
              <p:nvPr/>
            </p:nvSpPr>
            <p:spPr>
              <a:xfrm>
                <a:off x="0" y="3592959"/>
                <a:ext cx="1139773" cy="1550539"/>
              </a:xfrm>
              <a:custGeom>
                <a:avLst/>
                <a:gdLst/>
                <a:ahLst/>
                <a:cxnLst/>
                <a:rect l="l" t="t" r="r" b="b"/>
                <a:pathLst>
                  <a:path w="24576" h="33433" extrusionOk="0">
                    <a:moveTo>
                      <a:pt x="22611" y="83"/>
                    </a:moveTo>
                    <a:lnTo>
                      <a:pt x="1" y="0"/>
                    </a:lnTo>
                    <a:lnTo>
                      <a:pt x="1" y="33433"/>
                    </a:lnTo>
                    <a:lnTo>
                      <a:pt x="7513" y="33433"/>
                    </a:lnTo>
                    <a:lnTo>
                      <a:pt x="24015" y="2405"/>
                    </a:lnTo>
                    <a:cubicBezTo>
                      <a:pt x="24575" y="1357"/>
                      <a:pt x="23813" y="95"/>
                      <a:pt x="22611" y="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0"/>
              <p:cNvSpPr/>
              <p:nvPr/>
            </p:nvSpPr>
            <p:spPr>
              <a:xfrm>
                <a:off x="244913" y="4013000"/>
                <a:ext cx="940363" cy="104676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30"/>
            <p:cNvGrpSpPr/>
            <p:nvPr/>
          </p:nvGrpSpPr>
          <p:grpSpPr>
            <a:xfrm flipH="1">
              <a:off x="7958731" y="12"/>
              <a:ext cx="1185276" cy="1550539"/>
              <a:chOff x="0" y="3592959"/>
              <a:chExt cx="1185276" cy="1550539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0" y="3592959"/>
                <a:ext cx="1139773" cy="1550539"/>
              </a:xfrm>
              <a:custGeom>
                <a:avLst/>
                <a:gdLst/>
                <a:ahLst/>
                <a:cxnLst/>
                <a:rect l="l" t="t" r="r" b="b"/>
                <a:pathLst>
                  <a:path w="24576" h="33433" extrusionOk="0">
                    <a:moveTo>
                      <a:pt x="22611" y="83"/>
                    </a:moveTo>
                    <a:lnTo>
                      <a:pt x="1" y="0"/>
                    </a:lnTo>
                    <a:lnTo>
                      <a:pt x="1" y="33433"/>
                    </a:lnTo>
                    <a:lnTo>
                      <a:pt x="7513" y="33433"/>
                    </a:lnTo>
                    <a:lnTo>
                      <a:pt x="24015" y="2405"/>
                    </a:lnTo>
                    <a:cubicBezTo>
                      <a:pt x="24575" y="1357"/>
                      <a:pt x="23813" y="95"/>
                      <a:pt x="22611" y="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244913" y="4013000"/>
                <a:ext cx="940363" cy="104676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1"/>
            </a:gs>
            <a:gs pos="63000">
              <a:srgbClr val="194175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959475" y="-172250"/>
            <a:ext cx="11032725" cy="5530000"/>
            <a:chOff x="-959475" y="-172250"/>
            <a:chExt cx="11032725" cy="5530000"/>
          </a:xfrm>
        </p:grpSpPr>
        <p:sp>
          <p:nvSpPr>
            <p:cNvPr id="13" name="Google Shape;13;p3"/>
            <p:cNvSpPr/>
            <p:nvPr/>
          </p:nvSpPr>
          <p:spPr>
            <a:xfrm flipH="1">
              <a:off x="-959475" y="3859250"/>
              <a:ext cx="2522400" cy="149850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"/>
            <p:cNvSpPr/>
            <p:nvPr/>
          </p:nvSpPr>
          <p:spPr>
            <a:xfrm flipH="1">
              <a:off x="-92850" y="42629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 rot="-5400000" flipH="1">
              <a:off x="82400" y="-466550"/>
              <a:ext cx="1265400" cy="1854000"/>
            </a:xfrm>
            <a:prstGeom prst="round1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7063350" y="1894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flipH="1">
              <a:off x="7891375" y="3436250"/>
              <a:ext cx="1311600" cy="1921500"/>
            </a:xfrm>
            <a:prstGeom prst="round1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473250" y="1707250"/>
            <a:ext cx="4360200" cy="11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562925" y="1960082"/>
            <a:ext cx="17145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473250" y="3001250"/>
            <a:ext cx="43602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0" y="247559"/>
            <a:ext cx="9805025" cy="5052141"/>
            <a:chOff x="0" y="247559"/>
            <a:chExt cx="9805025" cy="5052141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6795125" y="46085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24;p4"/>
            <p:cNvCxnSpPr/>
            <p:nvPr/>
          </p:nvCxnSpPr>
          <p:spPr>
            <a:xfrm>
              <a:off x="0" y="247559"/>
              <a:ext cx="15777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25;p4"/>
            <p:cNvSpPr/>
            <p:nvPr/>
          </p:nvSpPr>
          <p:spPr>
            <a:xfrm>
              <a:off x="8076775" y="4041350"/>
              <a:ext cx="1623254" cy="771653"/>
            </a:xfrm>
            <a:custGeom>
              <a:avLst/>
              <a:gdLst/>
              <a:ahLst/>
              <a:cxnLst/>
              <a:rect l="l" t="t" r="r" b="b"/>
              <a:pathLst>
                <a:path w="21766" h="10347" extrusionOk="0">
                  <a:moveTo>
                    <a:pt x="4787" y="1417"/>
                  </a:moveTo>
                  <a:lnTo>
                    <a:pt x="1" y="10347"/>
                  </a:lnTo>
                  <a:lnTo>
                    <a:pt x="16217" y="10347"/>
                  </a:lnTo>
                  <a:lnTo>
                    <a:pt x="21765" y="0"/>
                  </a:lnTo>
                  <a:lnTo>
                    <a:pt x="7156" y="0"/>
                  </a:lnTo>
                  <a:cubicBezTo>
                    <a:pt x="6168" y="0"/>
                    <a:pt x="5251" y="548"/>
                    <a:pt x="4787" y="141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AutoNum type="arabicPeriod"/>
              <a:defRPr>
                <a:solidFill>
                  <a:srgbClr val="434343"/>
                </a:solidFill>
              </a:defRPr>
            </a:lvl1pPr>
            <a:lvl2pPr marL="914400" lvl="1" indent="-2590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2590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2590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2590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2590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2590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2590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2590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5050" y="3581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1"/>
            </a:gs>
            <a:gs pos="63000">
              <a:srgbClr val="194175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1"/>
          <p:cNvGrpSpPr/>
          <p:nvPr/>
        </p:nvGrpSpPr>
        <p:grpSpPr>
          <a:xfrm flipH="1">
            <a:off x="-76200" y="-76200"/>
            <a:ext cx="9322342" cy="5304782"/>
            <a:chOff x="-76200" y="-76200"/>
            <a:chExt cx="9322342" cy="5304782"/>
          </a:xfrm>
        </p:grpSpPr>
        <p:sp>
          <p:nvSpPr>
            <p:cNvPr id="73" name="Google Shape;73;p11"/>
            <p:cNvSpPr/>
            <p:nvPr/>
          </p:nvSpPr>
          <p:spPr>
            <a:xfrm>
              <a:off x="7367425" y="2903175"/>
              <a:ext cx="1852769" cy="2325407"/>
            </a:xfrm>
            <a:custGeom>
              <a:avLst/>
              <a:gdLst/>
              <a:ahLst/>
              <a:cxnLst/>
              <a:rect l="l" t="t" r="r" b="b"/>
              <a:pathLst>
                <a:path w="54234" h="68069" extrusionOk="0">
                  <a:moveTo>
                    <a:pt x="34553" y="2906"/>
                  </a:moveTo>
                  <a:lnTo>
                    <a:pt x="1" y="67866"/>
                  </a:lnTo>
                  <a:lnTo>
                    <a:pt x="54234" y="68068"/>
                  </a:lnTo>
                  <a:lnTo>
                    <a:pt x="54234" y="0"/>
                  </a:lnTo>
                  <a:lnTo>
                    <a:pt x="39399" y="0"/>
                  </a:lnTo>
                  <a:cubicBezTo>
                    <a:pt x="37363" y="0"/>
                    <a:pt x="35505" y="1120"/>
                    <a:pt x="34553" y="2906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-76200" y="-76200"/>
              <a:ext cx="1852769" cy="2325407"/>
            </a:xfrm>
            <a:custGeom>
              <a:avLst/>
              <a:gdLst/>
              <a:ahLst/>
              <a:cxnLst/>
              <a:rect l="l" t="t" r="r" b="b"/>
              <a:pathLst>
                <a:path w="54234" h="68069" extrusionOk="0">
                  <a:moveTo>
                    <a:pt x="34553" y="2906"/>
                  </a:moveTo>
                  <a:lnTo>
                    <a:pt x="1" y="67866"/>
                  </a:lnTo>
                  <a:lnTo>
                    <a:pt x="54234" y="68068"/>
                  </a:lnTo>
                  <a:lnTo>
                    <a:pt x="54234" y="0"/>
                  </a:lnTo>
                  <a:lnTo>
                    <a:pt x="39399" y="0"/>
                  </a:lnTo>
                  <a:cubicBezTo>
                    <a:pt x="37363" y="0"/>
                    <a:pt x="35505" y="1120"/>
                    <a:pt x="34553" y="2906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-76200" y="-76200"/>
              <a:ext cx="839392" cy="934332"/>
            </a:xfrm>
            <a:custGeom>
              <a:avLst/>
              <a:gdLst/>
              <a:ahLst/>
              <a:cxnLst/>
              <a:rect l="l" t="t" r="r" b="b"/>
              <a:pathLst>
                <a:path w="13884" h="15455" extrusionOk="0">
                  <a:moveTo>
                    <a:pt x="9037" y="15454"/>
                  </a:moveTo>
                  <a:lnTo>
                    <a:pt x="12335" y="15454"/>
                  </a:lnTo>
                  <a:cubicBezTo>
                    <a:pt x="13276" y="15454"/>
                    <a:pt x="13883" y="14454"/>
                    <a:pt x="13443" y="13633"/>
                  </a:cubicBezTo>
                  <a:lnTo>
                    <a:pt x="6132" y="0"/>
                  </a:lnTo>
                  <a:lnTo>
                    <a:pt x="0" y="0"/>
                  </a:lnTo>
                  <a:lnTo>
                    <a:pt x="7930" y="14799"/>
                  </a:lnTo>
                  <a:cubicBezTo>
                    <a:pt x="8144" y="15204"/>
                    <a:pt x="8573" y="15454"/>
                    <a:pt x="9037" y="1545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10800000">
              <a:off x="8406750" y="4294250"/>
              <a:ext cx="839392" cy="934332"/>
            </a:xfrm>
            <a:custGeom>
              <a:avLst/>
              <a:gdLst/>
              <a:ahLst/>
              <a:cxnLst/>
              <a:rect l="l" t="t" r="r" b="b"/>
              <a:pathLst>
                <a:path w="13884" h="15455" extrusionOk="0">
                  <a:moveTo>
                    <a:pt x="9037" y="15454"/>
                  </a:moveTo>
                  <a:lnTo>
                    <a:pt x="12335" y="15454"/>
                  </a:lnTo>
                  <a:cubicBezTo>
                    <a:pt x="13276" y="15454"/>
                    <a:pt x="13883" y="14454"/>
                    <a:pt x="13443" y="13633"/>
                  </a:cubicBezTo>
                  <a:lnTo>
                    <a:pt x="6132" y="0"/>
                  </a:lnTo>
                  <a:lnTo>
                    <a:pt x="0" y="0"/>
                  </a:lnTo>
                  <a:lnTo>
                    <a:pt x="7930" y="14799"/>
                  </a:lnTo>
                  <a:cubicBezTo>
                    <a:pt x="8144" y="15204"/>
                    <a:pt x="8573" y="15454"/>
                    <a:pt x="9037" y="1545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7" name="Google Shape;77;p11"/>
            <p:cNvCxnSpPr/>
            <p:nvPr/>
          </p:nvCxnSpPr>
          <p:spPr>
            <a:xfrm rot="10800000" flipH="1">
              <a:off x="379975" y="601034"/>
              <a:ext cx="803700" cy="14985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11"/>
            <p:cNvCxnSpPr/>
            <p:nvPr/>
          </p:nvCxnSpPr>
          <p:spPr>
            <a:xfrm rot="10800000" flipH="1">
              <a:off x="7977050" y="3065509"/>
              <a:ext cx="803700" cy="14985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88913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1284000" y="3158488"/>
            <a:ext cx="65760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720000" y="27307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720000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 idx="2"/>
          </p:nvPr>
        </p:nvSpPr>
        <p:spPr>
          <a:xfrm>
            <a:off x="3403800" y="27307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3"/>
          </p:nvPr>
        </p:nvSpPr>
        <p:spPr>
          <a:xfrm>
            <a:off x="3403800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 idx="4"/>
          </p:nvPr>
        </p:nvSpPr>
        <p:spPr>
          <a:xfrm>
            <a:off x="6087600" y="27307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5"/>
          </p:nvPr>
        </p:nvSpPr>
        <p:spPr>
          <a:xfrm>
            <a:off x="6087600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6"/>
          </p:nvPr>
        </p:nvSpPr>
        <p:spPr>
          <a:xfrm>
            <a:off x="715050" y="3581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-204000" y="4253900"/>
            <a:ext cx="1820700" cy="10815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63000">
                <a:srgbClr val="194175"/>
              </a:gs>
              <a:gs pos="100000">
                <a:schemeClr val="accent2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346725" y="4802700"/>
            <a:ext cx="3009900" cy="69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5400000">
            <a:off x="7345800" y="594725"/>
            <a:ext cx="3009900" cy="69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34000">
                <a:srgbClr val="FAB93C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rot="10800000">
            <a:off x="7761600" y="-861800"/>
            <a:ext cx="953400" cy="13968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63000">
                <a:srgbClr val="194175"/>
              </a:gs>
              <a:gs pos="100000">
                <a:schemeClr val="accent2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7"/>
          <p:cNvGrpSpPr/>
          <p:nvPr/>
        </p:nvGrpSpPr>
        <p:grpSpPr>
          <a:xfrm>
            <a:off x="-21600" y="-472925"/>
            <a:ext cx="9728200" cy="6002555"/>
            <a:chOff x="-21600" y="-472925"/>
            <a:chExt cx="9728200" cy="6002555"/>
          </a:xfrm>
        </p:grpSpPr>
        <p:sp>
          <p:nvSpPr>
            <p:cNvPr id="132" name="Google Shape;132;p17"/>
            <p:cNvSpPr/>
            <p:nvPr/>
          </p:nvSpPr>
          <p:spPr>
            <a:xfrm>
              <a:off x="7617098" y="4237818"/>
              <a:ext cx="2089501" cy="1291812"/>
            </a:xfrm>
            <a:custGeom>
              <a:avLst/>
              <a:gdLst/>
              <a:ahLst/>
              <a:cxnLst/>
              <a:rect l="l" t="t" r="r" b="b"/>
              <a:pathLst>
                <a:path w="56317" h="33350" extrusionOk="0">
                  <a:moveTo>
                    <a:pt x="56317" y="33350"/>
                  </a:moveTo>
                  <a:lnTo>
                    <a:pt x="56317" y="0"/>
                  </a:lnTo>
                  <a:lnTo>
                    <a:pt x="20074" y="0"/>
                  </a:lnTo>
                  <a:cubicBezTo>
                    <a:pt x="18741" y="0"/>
                    <a:pt x="17514" y="739"/>
                    <a:pt x="16883" y="1905"/>
                  </a:cubicBezTo>
                  <a:lnTo>
                    <a:pt x="0" y="33350"/>
                  </a:lnTo>
                  <a:cubicBezTo>
                    <a:pt x="0" y="33350"/>
                    <a:pt x="53412" y="33326"/>
                    <a:pt x="56317" y="3335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" name="Google Shape;133;p17"/>
            <p:cNvGrpSpPr/>
            <p:nvPr/>
          </p:nvGrpSpPr>
          <p:grpSpPr>
            <a:xfrm>
              <a:off x="-21600" y="-472925"/>
              <a:ext cx="1218325" cy="1833575"/>
              <a:chOff x="-21600" y="-472925"/>
              <a:chExt cx="1218325" cy="1833575"/>
            </a:xfrm>
          </p:grpSpPr>
          <p:sp>
            <p:nvSpPr>
              <p:cNvPr id="134" name="Google Shape;134;p17"/>
              <p:cNvSpPr/>
              <p:nvPr/>
            </p:nvSpPr>
            <p:spPr>
              <a:xfrm rot="10800000" flipH="1">
                <a:off x="-21600" y="-472925"/>
                <a:ext cx="1218325" cy="1833575"/>
              </a:xfrm>
              <a:custGeom>
                <a:avLst/>
                <a:gdLst/>
                <a:ahLst/>
                <a:cxnLst/>
                <a:rect l="l" t="t" r="r" b="b"/>
                <a:pathLst>
                  <a:path w="48733" h="73343" extrusionOk="0">
                    <a:moveTo>
                      <a:pt x="48732" y="73342"/>
                    </a:moveTo>
                    <a:lnTo>
                      <a:pt x="0" y="73342"/>
                    </a:lnTo>
                    <a:lnTo>
                      <a:pt x="0" y="0"/>
                    </a:lnTo>
                    <a:lnTo>
                      <a:pt x="45399" y="23932"/>
                    </a:lnTo>
                    <a:cubicBezTo>
                      <a:pt x="47447" y="25015"/>
                      <a:pt x="48732" y="27134"/>
                      <a:pt x="48732" y="29432"/>
                    </a:cubicBezTo>
                    <a:lnTo>
                      <a:pt x="48732" y="7334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 rot="5400000" flipH="1">
                <a:off x="-290306" y="-195780"/>
                <a:ext cx="1407925" cy="870435"/>
              </a:xfrm>
              <a:custGeom>
                <a:avLst/>
                <a:gdLst/>
                <a:ahLst/>
                <a:cxnLst/>
                <a:rect l="l" t="t" r="r" b="b"/>
                <a:pathLst>
                  <a:path w="56317" h="33350" extrusionOk="0">
                    <a:moveTo>
                      <a:pt x="56317" y="33350"/>
                    </a:moveTo>
                    <a:lnTo>
                      <a:pt x="56317" y="0"/>
                    </a:lnTo>
                    <a:lnTo>
                      <a:pt x="20074" y="0"/>
                    </a:lnTo>
                    <a:cubicBezTo>
                      <a:pt x="18741" y="0"/>
                      <a:pt x="17514" y="739"/>
                      <a:pt x="16883" y="1905"/>
                    </a:cubicBezTo>
                    <a:lnTo>
                      <a:pt x="0" y="33350"/>
                    </a:lnTo>
                    <a:cubicBezTo>
                      <a:pt x="0" y="33350"/>
                      <a:pt x="53412" y="33326"/>
                      <a:pt x="56317" y="333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34000">
                    <a:srgbClr val="FAB93C"/>
                  </a:gs>
                  <a:gs pos="100000">
                    <a:schemeClr val="accent4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6" name="Google Shape;136;p17"/>
            <p:cNvCxnSpPr/>
            <p:nvPr/>
          </p:nvCxnSpPr>
          <p:spPr>
            <a:xfrm>
              <a:off x="7566300" y="4827634"/>
              <a:ext cx="15777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1519323" y="16105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1"/>
          </p:nvPr>
        </p:nvSpPr>
        <p:spPr>
          <a:xfrm>
            <a:off x="1519313" y="22732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2"/>
          </p:nvPr>
        </p:nvSpPr>
        <p:spPr>
          <a:xfrm>
            <a:off x="5561799" y="16105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3"/>
          </p:nvPr>
        </p:nvSpPr>
        <p:spPr>
          <a:xfrm>
            <a:off x="5561793" y="22732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4"/>
          </p:nvPr>
        </p:nvSpPr>
        <p:spPr>
          <a:xfrm>
            <a:off x="1519323" y="31963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5"/>
          </p:nvPr>
        </p:nvSpPr>
        <p:spPr>
          <a:xfrm>
            <a:off x="1519313" y="3859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 idx="6"/>
          </p:nvPr>
        </p:nvSpPr>
        <p:spPr>
          <a:xfrm>
            <a:off x="5561799" y="31963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7"/>
          </p:nvPr>
        </p:nvSpPr>
        <p:spPr>
          <a:xfrm>
            <a:off x="5561793" y="3859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8"/>
          </p:nvPr>
        </p:nvSpPr>
        <p:spPr>
          <a:xfrm>
            <a:off x="715088" y="16469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9"/>
          </p:nvPr>
        </p:nvSpPr>
        <p:spPr>
          <a:xfrm>
            <a:off x="4756588" y="16469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13"/>
          </p:nvPr>
        </p:nvSpPr>
        <p:spPr>
          <a:xfrm>
            <a:off x="715088" y="32392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subTitle" idx="14"/>
          </p:nvPr>
        </p:nvSpPr>
        <p:spPr>
          <a:xfrm>
            <a:off x="4756588" y="32392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mabhadra"/>
              <a:buNone/>
              <a:defRPr sz="2200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title" idx="15"/>
          </p:nvPr>
        </p:nvSpPr>
        <p:spPr>
          <a:xfrm>
            <a:off x="715050" y="3581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1"/>
          <p:cNvGrpSpPr/>
          <p:nvPr/>
        </p:nvGrpSpPr>
        <p:grpSpPr>
          <a:xfrm>
            <a:off x="-2021398" y="-280488"/>
            <a:ext cx="13186853" cy="5587491"/>
            <a:chOff x="-2021398" y="-280488"/>
            <a:chExt cx="13186853" cy="5587491"/>
          </a:xfrm>
        </p:grpSpPr>
        <p:grpSp>
          <p:nvGrpSpPr>
            <p:cNvPr id="199" name="Google Shape;199;p21"/>
            <p:cNvGrpSpPr/>
            <p:nvPr/>
          </p:nvGrpSpPr>
          <p:grpSpPr>
            <a:xfrm>
              <a:off x="-2021398" y="-280488"/>
              <a:ext cx="3285628" cy="5470491"/>
              <a:chOff x="-2021398" y="-280488"/>
              <a:chExt cx="3285628" cy="5470491"/>
            </a:xfrm>
          </p:grpSpPr>
          <p:pic>
            <p:nvPicPr>
              <p:cNvPr id="200" name="Google Shape;200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-3112423" y="810537"/>
                <a:ext cx="5423976" cy="32419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1" name="Google Shape;201;p21"/>
              <p:cNvSpPr/>
              <p:nvPr/>
            </p:nvSpPr>
            <p:spPr>
              <a:xfrm rot="10800000" flipH="1">
                <a:off x="-980170" y="-153175"/>
                <a:ext cx="1381200" cy="2023500"/>
              </a:xfrm>
              <a:prstGeom prst="round1Rect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1"/>
              <p:cNvSpPr/>
              <p:nvPr/>
            </p:nvSpPr>
            <p:spPr>
              <a:xfrm rot="10800000">
                <a:off x="-980184" y="2606537"/>
                <a:ext cx="2200736" cy="2583466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35350" extrusionOk="0">
                    <a:moveTo>
                      <a:pt x="30111" y="0"/>
                    </a:moveTo>
                    <a:lnTo>
                      <a:pt x="0" y="0"/>
                    </a:lnTo>
                    <a:lnTo>
                      <a:pt x="17169" y="32016"/>
                    </a:lnTo>
                    <a:cubicBezTo>
                      <a:pt x="18265" y="34064"/>
                      <a:pt x="20408" y="35350"/>
                      <a:pt x="22753" y="35350"/>
                    </a:cubicBezTo>
                    <a:lnTo>
                      <a:pt x="30111" y="3535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1"/>
              <p:cNvSpPr/>
              <p:nvPr/>
            </p:nvSpPr>
            <p:spPr>
              <a:xfrm flipH="1">
                <a:off x="-49362" y="3718588"/>
                <a:ext cx="1313592" cy="1462763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28957" extrusionOk="0">
                    <a:moveTo>
                      <a:pt x="16931" y="1"/>
                    </a:moveTo>
                    <a:cubicBezTo>
                      <a:pt x="16062" y="1"/>
                      <a:pt x="15276" y="477"/>
                      <a:pt x="14871" y="1239"/>
                    </a:cubicBezTo>
                    <a:lnTo>
                      <a:pt x="0" y="28957"/>
                    </a:lnTo>
                    <a:lnTo>
                      <a:pt x="11490" y="28957"/>
                    </a:lnTo>
                    <a:lnTo>
                      <a:pt x="25182" y="3418"/>
                    </a:lnTo>
                    <a:cubicBezTo>
                      <a:pt x="26003" y="1870"/>
                      <a:pt x="24872" y="1"/>
                      <a:pt x="23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4" name="Google Shape;204;p21"/>
              <p:cNvCxnSpPr/>
              <p:nvPr/>
            </p:nvCxnSpPr>
            <p:spPr>
              <a:xfrm rot="10800000">
                <a:off x="-133745" y="2037184"/>
                <a:ext cx="803700" cy="1498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5" name="Google Shape;205;p21"/>
              <p:cNvSpPr/>
              <p:nvPr/>
            </p:nvSpPr>
            <p:spPr>
              <a:xfrm>
                <a:off x="341500" y="1930000"/>
                <a:ext cx="747202" cy="831749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21"/>
            <p:cNvGrpSpPr/>
            <p:nvPr/>
          </p:nvGrpSpPr>
          <p:grpSpPr>
            <a:xfrm flipH="1">
              <a:off x="7879827" y="-163488"/>
              <a:ext cx="3285628" cy="5470491"/>
              <a:chOff x="-2021398" y="-280488"/>
              <a:chExt cx="3285628" cy="5470491"/>
            </a:xfrm>
          </p:grpSpPr>
          <p:pic>
            <p:nvPicPr>
              <p:cNvPr id="207" name="Google Shape;207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-3112423" y="810537"/>
                <a:ext cx="5423976" cy="32419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8" name="Google Shape;208;p21"/>
              <p:cNvSpPr/>
              <p:nvPr/>
            </p:nvSpPr>
            <p:spPr>
              <a:xfrm rot="10800000" flipH="1">
                <a:off x="-980170" y="-153175"/>
                <a:ext cx="1381200" cy="2023500"/>
              </a:xfrm>
              <a:prstGeom prst="round1Rect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1"/>
              <p:cNvSpPr/>
              <p:nvPr/>
            </p:nvSpPr>
            <p:spPr>
              <a:xfrm rot="10800000">
                <a:off x="-980184" y="2606537"/>
                <a:ext cx="2200736" cy="2583466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35350" extrusionOk="0">
                    <a:moveTo>
                      <a:pt x="30111" y="0"/>
                    </a:moveTo>
                    <a:lnTo>
                      <a:pt x="0" y="0"/>
                    </a:lnTo>
                    <a:lnTo>
                      <a:pt x="17169" y="32016"/>
                    </a:lnTo>
                    <a:cubicBezTo>
                      <a:pt x="18265" y="34064"/>
                      <a:pt x="20408" y="35350"/>
                      <a:pt x="22753" y="35350"/>
                    </a:cubicBezTo>
                    <a:lnTo>
                      <a:pt x="30111" y="3535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108014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1"/>
              <p:cNvSpPr/>
              <p:nvPr/>
            </p:nvSpPr>
            <p:spPr>
              <a:xfrm flipH="1">
                <a:off x="-49362" y="3718588"/>
                <a:ext cx="1313592" cy="1462763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28957" extrusionOk="0">
                    <a:moveTo>
                      <a:pt x="16931" y="1"/>
                    </a:moveTo>
                    <a:cubicBezTo>
                      <a:pt x="16062" y="1"/>
                      <a:pt x="15276" y="477"/>
                      <a:pt x="14871" y="1239"/>
                    </a:cubicBezTo>
                    <a:lnTo>
                      <a:pt x="0" y="28957"/>
                    </a:lnTo>
                    <a:lnTo>
                      <a:pt x="11490" y="28957"/>
                    </a:lnTo>
                    <a:lnTo>
                      <a:pt x="25182" y="3418"/>
                    </a:lnTo>
                    <a:cubicBezTo>
                      <a:pt x="26003" y="1870"/>
                      <a:pt x="24872" y="1"/>
                      <a:pt x="23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11" name="Google Shape;211;p21"/>
              <p:cNvCxnSpPr/>
              <p:nvPr/>
            </p:nvCxnSpPr>
            <p:spPr>
              <a:xfrm rot="10800000">
                <a:off x="-133745" y="2037184"/>
                <a:ext cx="803700" cy="1498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2" name="Google Shape;212;p21"/>
              <p:cNvSpPr/>
              <p:nvPr/>
            </p:nvSpPr>
            <p:spPr>
              <a:xfrm>
                <a:off x="341500" y="1930000"/>
                <a:ext cx="747202" cy="831749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55" extrusionOk="0">
                    <a:moveTo>
                      <a:pt x="9037" y="15454"/>
                    </a:moveTo>
                    <a:lnTo>
                      <a:pt x="12335" y="15454"/>
                    </a:lnTo>
                    <a:cubicBezTo>
                      <a:pt x="13276" y="15454"/>
                      <a:pt x="13883" y="14454"/>
                      <a:pt x="13443" y="13633"/>
                    </a:cubicBezTo>
                    <a:lnTo>
                      <a:pt x="6132" y="0"/>
                    </a:lnTo>
                    <a:lnTo>
                      <a:pt x="0" y="0"/>
                    </a:lnTo>
                    <a:lnTo>
                      <a:pt x="7930" y="14799"/>
                    </a:lnTo>
                    <a:cubicBezTo>
                      <a:pt x="8144" y="15204"/>
                      <a:pt x="8573" y="15454"/>
                      <a:pt x="9037" y="154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63000">
                    <a:srgbClr val="194175"/>
                  </a:gs>
                  <a:gs pos="100000">
                    <a:schemeClr val="accent2"/>
                  </a:gs>
                </a:gsLst>
                <a:lin ang="80993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3" name="Google Shape;213;p21"/>
          <p:cNvSpPr txBox="1">
            <a:spLocks noGrp="1"/>
          </p:cNvSpPr>
          <p:nvPr>
            <p:ph type="ctrTitle"/>
          </p:nvPr>
        </p:nvSpPr>
        <p:spPr>
          <a:xfrm>
            <a:off x="243002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1"/>
          </p:nvPr>
        </p:nvSpPr>
        <p:spPr>
          <a:xfrm>
            <a:off x="2425075" y="1646825"/>
            <a:ext cx="4293900" cy="9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2122375" y="3363700"/>
            <a:ext cx="4899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infographics &amp;</a:t>
            </a:r>
            <a:r>
              <a:rPr lang="en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images by </a:t>
            </a:r>
            <a:r>
              <a:rPr lang="en" b="1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2"/>
          <p:cNvGrpSpPr/>
          <p:nvPr/>
        </p:nvGrpSpPr>
        <p:grpSpPr>
          <a:xfrm>
            <a:off x="17" y="-699025"/>
            <a:ext cx="9664083" cy="6178425"/>
            <a:chOff x="17" y="-699025"/>
            <a:chExt cx="9664083" cy="6178425"/>
          </a:xfrm>
        </p:grpSpPr>
        <p:sp>
          <p:nvSpPr>
            <p:cNvPr id="218" name="Google Shape;218;p22"/>
            <p:cNvSpPr/>
            <p:nvPr/>
          </p:nvSpPr>
          <p:spPr>
            <a:xfrm rot="-5400000">
              <a:off x="-263636" y="263644"/>
              <a:ext cx="1468476" cy="941170"/>
            </a:xfrm>
            <a:custGeom>
              <a:avLst/>
              <a:gdLst/>
              <a:ahLst/>
              <a:cxnLst/>
              <a:rect l="l" t="t" r="r" b="b"/>
              <a:pathLst>
                <a:path w="25100" h="16087" extrusionOk="0">
                  <a:moveTo>
                    <a:pt x="1013" y="4144"/>
                  </a:moveTo>
                  <a:lnTo>
                    <a:pt x="6740" y="14824"/>
                  </a:lnTo>
                  <a:cubicBezTo>
                    <a:pt x="7156" y="15610"/>
                    <a:pt x="7966" y="16086"/>
                    <a:pt x="8859" y="16086"/>
                  </a:cubicBezTo>
                  <a:lnTo>
                    <a:pt x="25099" y="16086"/>
                  </a:lnTo>
                  <a:lnTo>
                    <a:pt x="25099" y="1"/>
                  </a:lnTo>
                  <a:lnTo>
                    <a:pt x="3513" y="1"/>
                  </a:lnTo>
                  <a:cubicBezTo>
                    <a:pt x="1370" y="1"/>
                    <a:pt x="1" y="2263"/>
                    <a:pt x="1013" y="414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 rot="10800000">
              <a:off x="746500" y="-699025"/>
              <a:ext cx="986100" cy="1675800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63000">
                  <a:srgbClr val="194175"/>
                </a:gs>
                <a:gs pos="100000">
                  <a:schemeClr val="accent2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0" name="Google Shape;220;p22"/>
            <p:cNvCxnSpPr/>
            <p:nvPr/>
          </p:nvCxnSpPr>
          <p:spPr>
            <a:xfrm>
              <a:off x="181788" y="236388"/>
              <a:ext cx="0" cy="995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22"/>
            <p:cNvCxnSpPr/>
            <p:nvPr/>
          </p:nvCxnSpPr>
          <p:spPr>
            <a:xfrm>
              <a:off x="941163" y="-229887"/>
              <a:ext cx="0" cy="995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2" name="Google Shape;222;p22"/>
            <p:cNvSpPr/>
            <p:nvPr/>
          </p:nvSpPr>
          <p:spPr>
            <a:xfrm flipH="1">
              <a:off x="6654200" y="47882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3" name="Google Shape;223;p22"/>
            <p:cNvCxnSpPr/>
            <p:nvPr/>
          </p:nvCxnSpPr>
          <p:spPr>
            <a:xfrm>
              <a:off x="7566300" y="4652784"/>
              <a:ext cx="15777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715050" y="3581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28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050" y="3581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2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●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○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■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●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○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■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●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○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Char char="■"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1" r:id="rId6"/>
    <p:sldLayoutId id="2147483663" r:id="rId7"/>
    <p:sldLayoutId id="2147483667" r:id="rId8"/>
    <p:sldLayoutId id="2147483668" r:id="rId9"/>
    <p:sldLayoutId id="2147483669" r:id="rId10"/>
    <p:sldLayoutId id="2147483674" r:id="rId11"/>
    <p:sldLayoutId id="2147483675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7.png"/><Relationship Id="rId2" Type="http://schemas.openxmlformats.org/officeDocument/2006/relationships/image" Target="../media/image2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/>
          <p:nvPr/>
        </p:nvSpPr>
        <p:spPr>
          <a:xfrm rot="10800000">
            <a:off x="-653817" y="-369708"/>
            <a:ext cx="1879929" cy="893670"/>
          </a:xfrm>
          <a:custGeom>
            <a:avLst/>
            <a:gdLst/>
            <a:ahLst/>
            <a:cxnLst/>
            <a:rect l="l" t="t" r="r" b="b"/>
            <a:pathLst>
              <a:path w="21766" h="10347" extrusionOk="0">
                <a:moveTo>
                  <a:pt x="4787" y="1417"/>
                </a:moveTo>
                <a:lnTo>
                  <a:pt x="1" y="10347"/>
                </a:lnTo>
                <a:lnTo>
                  <a:pt x="16217" y="10347"/>
                </a:lnTo>
                <a:lnTo>
                  <a:pt x="21765" y="0"/>
                </a:lnTo>
                <a:lnTo>
                  <a:pt x="7156" y="0"/>
                </a:lnTo>
                <a:cubicBezTo>
                  <a:pt x="6168" y="0"/>
                  <a:pt x="5251" y="548"/>
                  <a:pt x="4787" y="141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34000">
                <a:srgbClr val="FAB93C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3"/>
          <a:srcRect l="19655" r="19655"/>
          <a:stretch/>
        </p:blipFill>
        <p:spPr>
          <a:xfrm>
            <a:off x="4429607" y="1757791"/>
            <a:ext cx="5521800" cy="45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/>
          <p:nvPr/>
        </p:nvSpPr>
        <p:spPr>
          <a:xfrm flipH="1">
            <a:off x="3633877" y="1549074"/>
            <a:ext cx="6130651" cy="4891421"/>
          </a:xfrm>
          <a:custGeom>
            <a:avLst/>
            <a:gdLst/>
            <a:ahLst/>
            <a:cxnLst/>
            <a:rect l="l" t="t" r="r" b="b"/>
            <a:pathLst>
              <a:path w="262639" h="209550" extrusionOk="0">
                <a:moveTo>
                  <a:pt x="133972" y="15975"/>
                </a:moveTo>
                <a:cubicBezTo>
                  <a:pt x="138745" y="15975"/>
                  <a:pt x="143097" y="18614"/>
                  <a:pt x="145343" y="22825"/>
                </a:cubicBezTo>
                <a:lnTo>
                  <a:pt x="237792" y="195204"/>
                </a:lnTo>
                <a:lnTo>
                  <a:pt x="11819" y="195204"/>
                </a:lnTo>
                <a:lnTo>
                  <a:pt x="11819" y="15975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262639" y="209550"/>
                </a:lnTo>
                <a:lnTo>
                  <a:pt x="2626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ctrTitle"/>
          </p:nvPr>
        </p:nvSpPr>
        <p:spPr>
          <a:xfrm>
            <a:off x="715100" y="1025703"/>
            <a:ext cx="7475500" cy="18648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PENGUKURAN TINGKAT KEPATUHAN</a:t>
            </a:r>
            <a:br>
              <a:rPr lang="en" sz="2800" dirty="0"/>
            </a:br>
            <a:r>
              <a:rPr lang="en" sz="2800" dirty="0">
                <a:solidFill>
                  <a:schemeClr val="accent3"/>
                </a:solidFill>
              </a:rPr>
              <a:t>PELAKSANAAN NILAI DASAR,</a:t>
            </a:r>
            <a:br>
              <a:rPr lang="en" sz="2800" dirty="0">
                <a:solidFill>
                  <a:schemeClr val="accent3"/>
                </a:solidFill>
              </a:rPr>
            </a:br>
            <a:r>
              <a:rPr lang="en" sz="2800" dirty="0">
                <a:solidFill>
                  <a:schemeClr val="accent3"/>
                </a:solidFill>
              </a:rPr>
              <a:t>KODE ETIK DAN</a:t>
            </a:r>
            <a:br>
              <a:rPr lang="en" sz="2800" dirty="0">
                <a:solidFill>
                  <a:schemeClr val="accent3"/>
                </a:solidFill>
              </a:rPr>
            </a:br>
            <a:r>
              <a:rPr lang="en" sz="2800" dirty="0">
                <a:solidFill>
                  <a:schemeClr val="accent3"/>
                </a:solidFill>
              </a:rPr>
              <a:t>KODE PERILAKU ASN</a:t>
            </a:r>
            <a:endParaRPr sz="2800" dirty="0">
              <a:solidFill>
                <a:schemeClr val="accent3"/>
              </a:solidFill>
            </a:endParaRPr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1"/>
          </p:nvPr>
        </p:nvSpPr>
        <p:spPr>
          <a:xfrm>
            <a:off x="715100" y="2864055"/>
            <a:ext cx="4359000" cy="813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BIDANG NKK-NET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KOMISI APARATUR SIPIL NEGARA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TAHUN 2023</a:t>
            </a:r>
          </a:p>
        </p:txBody>
      </p:sp>
      <p:pic>
        <p:nvPicPr>
          <p:cNvPr id="309" name="Google Shape;3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204291" y="275195"/>
            <a:ext cx="1662818" cy="1445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/>
          <p:nvPr/>
        </p:nvSpPr>
        <p:spPr>
          <a:xfrm>
            <a:off x="9514668" y="4941995"/>
            <a:ext cx="2522400" cy="14985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3"/>
              </a:gs>
              <a:gs pos="34000">
                <a:srgbClr val="FAB93C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 flipH="1">
            <a:off x="-120789" y="3911575"/>
            <a:ext cx="5404039" cy="3200266"/>
          </a:xfrm>
          <a:custGeom>
            <a:avLst/>
            <a:gdLst/>
            <a:ahLst/>
            <a:cxnLst/>
            <a:rect l="l" t="t" r="r" b="b"/>
            <a:pathLst>
              <a:path w="56317" h="33350" extrusionOk="0">
                <a:moveTo>
                  <a:pt x="56317" y="33350"/>
                </a:moveTo>
                <a:lnTo>
                  <a:pt x="56317" y="0"/>
                </a:lnTo>
                <a:lnTo>
                  <a:pt x="20074" y="0"/>
                </a:lnTo>
                <a:cubicBezTo>
                  <a:pt x="18741" y="0"/>
                  <a:pt x="17514" y="739"/>
                  <a:pt x="16883" y="1905"/>
                </a:cubicBezTo>
                <a:lnTo>
                  <a:pt x="0" y="33350"/>
                </a:lnTo>
                <a:cubicBezTo>
                  <a:pt x="0" y="33350"/>
                  <a:pt x="53412" y="33326"/>
                  <a:pt x="56317" y="3335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34000">
                <a:srgbClr val="FAB93C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-456300" y="3756450"/>
            <a:ext cx="3009900" cy="69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33"/>
          <p:cNvGrpSpPr/>
          <p:nvPr/>
        </p:nvGrpSpPr>
        <p:grpSpPr>
          <a:xfrm>
            <a:off x="3851150" y="4608509"/>
            <a:ext cx="1363381" cy="1498500"/>
            <a:chOff x="3851150" y="4608509"/>
            <a:chExt cx="1363381" cy="1498500"/>
          </a:xfrm>
        </p:grpSpPr>
        <p:cxnSp>
          <p:nvCxnSpPr>
            <p:cNvPr id="315" name="Google Shape;315;p33"/>
            <p:cNvCxnSpPr/>
            <p:nvPr/>
          </p:nvCxnSpPr>
          <p:spPr>
            <a:xfrm rot="10800000" flipH="1">
              <a:off x="3851150" y="4608509"/>
              <a:ext cx="803700" cy="1498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16" name="Google Shape;31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4024050" y="4721288"/>
              <a:ext cx="1190481" cy="13639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6E6ADF-7B7B-4852-B07A-6147C3334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09" y="146593"/>
            <a:ext cx="987413" cy="9874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AD7F6-3CC4-4EDB-9D88-DDFD2B4F32D5}"/>
              </a:ext>
            </a:extLst>
          </p:cNvPr>
          <p:cNvGrpSpPr/>
          <p:nvPr/>
        </p:nvGrpSpPr>
        <p:grpSpPr>
          <a:xfrm>
            <a:off x="6933597" y="249458"/>
            <a:ext cx="2210402" cy="633050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B011E449-E355-451C-974E-70F26ED26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3DF5BA-54BB-4E68-B592-08EA8BC0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8F9E11-0A3A-4370-A8BD-F49DAC8A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/>
          <p:nvPr/>
        </p:nvSpPr>
        <p:spPr>
          <a:xfrm>
            <a:off x="715100" y="157214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4756600" y="157214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715100" y="298918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4756600" y="298918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/>
          </p:nvPr>
        </p:nvSpPr>
        <p:spPr>
          <a:xfrm>
            <a:off x="1519323" y="16105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PENETAPAN KEBIJAKAN NKK</a:t>
            </a:r>
            <a:endParaRPr sz="1400"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subTitle" idx="1"/>
          </p:nvPr>
        </p:nvSpPr>
        <p:spPr>
          <a:xfrm>
            <a:off x="1519313" y="201853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Komitmen</a:t>
            </a:r>
            <a:r>
              <a:rPr lang="en-US" sz="900" dirty="0"/>
              <a:t> </a:t>
            </a:r>
            <a:r>
              <a:rPr lang="en-US" sz="900" dirty="0" err="1"/>
              <a:t>Pimpinan</a:t>
            </a:r>
            <a:endParaRPr lang="en-US" sz="900" dirty="0"/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Relevansi</a:t>
            </a:r>
            <a:r>
              <a:rPr lang="en-US" sz="900" dirty="0"/>
              <a:t> </a:t>
            </a:r>
            <a:r>
              <a:rPr lang="en-US" sz="900" dirty="0" err="1"/>
              <a:t>Substansi</a:t>
            </a:r>
            <a:endParaRPr lang="en-US" sz="900" dirty="0"/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Keterlibatan</a:t>
            </a:r>
            <a:r>
              <a:rPr lang="en-US" sz="900" dirty="0"/>
              <a:t> </a:t>
            </a:r>
            <a:r>
              <a:rPr lang="en-US" sz="900" dirty="0" err="1"/>
              <a:t>Pihak</a:t>
            </a:r>
            <a:r>
              <a:rPr lang="en-US" sz="900" dirty="0"/>
              <a:t> Internal</a:t>
            </a:r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Keterlibatan</a:t>
            </a:r>
            <a:r>
              <a:rPr lang="en-US" sz="900" dirty="0"/>
              <a:t> </a:t>
            </a:r>
            <a:r>
              <a:rPr lang="en-US" sz="900" dirty="0" err="1"/>
              <a:t>Pihak</a:t>
            </a:r>
            <a:r>
              <a:rPr lang="en-US" sz="900" dirty="0"/>
              <a:t> </a:t>
            </a:r>
            <a:r>
              <a:rPr lang="en-US" sz="900" dirty="0" err="1"/>
              <a:t>Eksternal</a:t>
            </a:r>
            <a:endParaRPr lang="en-US" sz="900" dirty="0"/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 idx="2"/>
          </p:nvPr>
        </p:nvSpPr>
        <p:spPr>
          <a:xfrm>
            <a:off x="5561799" y="16105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PENERAPAN</a:t>
            </a:r>
            <a:br>
              <a:rPr lang="en" sz="1400" dirty="0"/>
            </a:br>
            <a:r>
              <a:rPr lang="en" sz="1400" dirty="0"/>
              <a:t>NKK</a:t>
            </a:r>
            <a:endParaRPr sz="1400" dirty="0"/>
          </a:p>
        </p:txBody>
      </p:sp>
      <p:sp>
        <p:nvSpPr>
          <p:cNvPr id="340" name="Google Shape;340;p36"/>
          <p:cNvSpPr txBox="1">
            <a:spLocks noGrp="1"/>
          </p:cNvSpPr>
          <p:nvPr>
            <p:ph type="subTitle" idx="3"/>
          </p:nvPr>
        </p:nvSpPr>
        <p:spPr>
          <a:xfrm>
            <a:off x="5561793" y="2018530"/>
            <a:ext cx="330643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Internalisasi</a:t>
            </a:r>
            <a:endParaRPr lang="en-US" sz="9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Institusionalisasi</a:t>
            </a:r>
            <a:endParaRPr lang="en-US" sz="9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Eksternalisasi</a:t>
            </a:r>
            <a:endParaRPr lang="en-US" sz="9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Inovasi</a:t>
            </a:r>
            <a:r>
              <a:rPr lang="en-US" sz="900" dirty="0"/>
              <a:t> </a:t>
            </a:r>
            <a:r>
              <a:rPr lang="en-US" sz="900" dirty="0" err="1"/>
              <a:t>Penerapan</a:t>
            </a:r>
            <a:r>
              <a:rPr lang="en-US" sz="900" dirty="0"/>
              <a:t> NKK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Survei</a:t>
            </a:r>
            <a:r>
              <a:rPr lang="en-US" sz="900" dirty="0"/>
              <a:t> </a:t>
            </a:r>
            <a:r>
              <a:rPr lang="en-US" sz="900" dirty="0" err="1"/>
              <a:t>Penerapan</a:t>
            </a:r>
            <a:r>
              <a:rPr lang="en-US" sz="900" dirty="0"/>
              <a:t> NKK</a:t>
            </a:r>
          </a:p>
        </p:txBody>
      </p:sp>
      <p:sp>
        <p:nvSpPr>
          <p:cNvPr id="341" name="Google Shape;341;p36"/>
          <p:cNvSpPr txBox="1">
            <a:spLocks noGrp="1"/>
          </p:cNvSpPr>
          <p:nvPr>
            <p:ph type="title" idx="15"/>
          </p:nvPr>
        </p:nvSpPr>
        <p:spPr>
          <a:xfrm>
            <a:off x="623610" y="742239"/>
            <a:ext cx="83497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KRITERIA DAN SUB KRITERIA </a:t>
            </a:r>
            <a:r>
              <a:rPr lang="en" sz="3000" dirty="0">
                <a:solidFill>
                  <a:srgbClr val="FABA4D"/>
                </a:solidFill>
              </a:rPr>
              <a:t>NKK</a:t>
            </a:r>
            <a:endParaRPr sz="3000" dirty="0">
              <a:solidFill>
                <a:srgbClr val="FABA4D"/>
              </a:solidFill>
            </a:endParaRPr>
          </a:p>
        </p:txBody>
      </p:sp>
      <p:sp>
        <p:nvSpPr>
          <p:cNvPr id="342" name="Google Shape;342;p36"/>
          <p:cNvSpPr txBox="1">
            <a:spLocks noGrp="1"/>
          </p:cNvSpPr>
          <p:nvPr>
            <p:ph type="title" idx="4"/>
          </p:nvPr>
        </p:nvSpPr>
        <p:spPr>
          <a:xfrm>
            <a:off x="1519323" y="302106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PENEGAKAN</a:t>
            </a:r>
            <a:br>
              <a:rPr lang="en" sz="1400" dirty="0"/>
            </a:br>
            <a:r>
              <a:rPr lang="en" sz="1400" dirty="0"/>
              <a:t>NKK</a:t>
            </a:r>
            <a:endParaRPr sz="1400" dirty="0"/>
          </a:p>
        </p:txBody>
      </p:sp>
      <p:sp>
        <p:nvSpPr>
          <p:cNvPr id="343" name="Google Shape;343;p36"/>
          <p:cNvSpPr txBox="1">
            <a:spLocks noGrp="1"/>
          </p:cNvSpPr>
          <p:nvPr>
            <p:ph type="subTitle" idx="5"/>
          </p:nvPr>
        </p:nvSpPr>
        <p:spPr>
          <a:xfrm>
            <a:off x="1519313" y="3407909"/>
            <a:ext cx="2867100" cy="1234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Saluran</a:t>
            </a:r>
            <a:r>
              <a:rPr lang="en-US" sz="900" dirty="0"/>
              <a:t> </a:t>
            </a:r>
            <a:r>
              <a:rPr lang="en-US" sz="900" dirty="0" err="1"/>
              <a:t>Penerimaan</a:t>
            </a:r>
            <a:r>
              <a:rPr lang="en-US" sz="900" dirty="0"/>
              <a:t> </a:t>
            </a:r>
            <a:r>
              <a:rPr lang="en-US" sz="900" dirty="0" err="1"/>
              <a:t>Aduan</a:t>
            </a:r>
            <a:r>
              <a:rPr lang="en-US" sz="900" dirty="0"/>
              <a:t> </a:t>
            </a:r>
            <a:r>
              <a:rPr lang="en-US" sz="900" dirty="0" err="1"/>
              <a:t>Pelanggaran</a:t>
            </a:r>
            <a:r>
              <a:rPr lang="en-US" sz="900" dirty="0"/>
              <a:t> NKK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Majelis</a:t>
            </a:r>
            <a:r>
              <a:rPr lang="en-US" sz="900" dirty="0"/>
              <a:t> Kode </a:t>
            </a:r>
            <a:r>
              <a:rPr lang="en-US" sz="900" dirty="0" err="1"/>
              <a:t>Etik</a:t>
            </a:r>
            <a:r>
              <a:rPr lang="en-US" sz="900" dirty="0"/>
              <a:t> (MKE)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Penanganan</a:t>
            </a:r>
            <a:r>
              <a:rPr lang="en-US" sz="900" dirty="0"/>
              <a:t> dan </a:t>
            </a:r>
            <a:r>
              <a:rPr lang="en-US" sz="900" dirty="0" err="1"/>
              <a:t>Tindak</a:t>
            </a:r>
            <a:r>
              <a:rPr lang="en-US" sz="900" dirty="0"/>
              <a:t> </a:t>
            </a:r>
            <a:r>
              <a:rPr lang="en-US" sz="900" dirty="0" err="1"/>
              <a:t>Lanjut</a:t>
            </a:r>
            <a:r>
              <a:rPr lang="en-US" sz="900" dirty="0"/>
              <a:t> </a:t>
            </a:r>
            <a:r>
              <a:rPr lang="en-US" sz="900" dirty="0" err="1"/>
              <a:t>atas</a:t>
            </a:r>
            <a:r>
              <a:rPr lang="en-US" sz="900" dirty="0"/>
              <a:t> </a:t>
            </a:r>
            <a:r>
              <a:rPr lang="en-US" sz="900" dirty="0" err="1"/>
              <a:t>Aduan</a:t>
            </a:r>
            <a:r>
              <a:rPr lang="en-US" sz="900" dirty="0"/>
              <a:t> </a:t>
            </a:r>
            <a:r>
              <a:rPr lang="en-US" sz="900" dirty="0" err="1"/>
              <a:t>Pelanggaran</a:t>
            </a:r>
            <a:r>
              <a:rPr lang="en-US" sz="900" dirty="0"/>
              <a:t> NKK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Tindak</a:t>
            </a:r>
            <a:r>
              <a:rPr lang="en-US" sz="900" dirty="0"/>
              <a:t> </a:t>
            </a:r>
            <a:r>
              <a:rPr lang="en-US" sz="900" dirty="0" err="1"/>
              <a:t>Lanjut</a:t>
            </a:r>
            <a:r>
              <a:rPr lang="en-US" sz="900" dirty="0"/>
              <a:t> </a:t>
            </a:r>
            <a:r>
              <a:rPr lang="en-US" sz="900" dirty="0" err="1"/>
              <a:t>atas</a:t>
            </a:r>
            <a:r>
              <a:rPr lang="en-US" sz="900" dirty="0"/>
              <a:t> </a:t>
            </a:r>
            <a:r>
              <a:rPr lang="en-US" sz="900" dirty="0" err="1"/>
              <a:t>Rekomendasi</a:t>
            </a:r>
            <a:r>
              <a:rPr lang="en-US" sz="900" dirty="0"/>
              <a:t> KASN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Keterkaitan</a:t>
            </a:r>
            <a:r>
              <a:rPr lang="en-US" sz="900" dirty="0"/>
              <a:t> Data dan </a:t>
            </a:r>
            <a:r>
              <a:rPr lang="en-US" sz="900" dirty="0" err="1"/>
              <a:t>Informasi</a:t>
            </a:r>
            <a:r>
              <a:rPr lang="en-US" sz="900" dirty="0"/>
              <a:t> </a:t>
            </a:r>
            <a:r>
              <a:rPr lang="en-US" sz="900" dirty="0" err="1"/>
              <a:t>Pengawasan</a:t>
            </a:r>
            <a:r>
              <a:rPr lang="en-US" sz="900" dirty="0"/>
              <a:t> NKK </a:t>
            </a:r>
            <a:r>
              <a:rPr lang="en-US" sz="900" dirty="0" err="1"/>
              <a:t>Pegawai</a:t>
            </a:r>
            <a:r>
              <a:rPr lang="en-US" sz="900" dirty="0"/>
              <a:t> ASN </a:t>
            </a:r>
            <a:r>
              <a:rPr lang="en-US" sz="900" dirty="0" err="1"/>
              <a:t>dengan</a:t>
            </a:r>
            <a:r>
              <a:rPr lang="en-US" sz="900" dirty="0"/>
              <a:t> </a:t>
            </a:r>
            <a:r>
              <a:rPr lang="en-US" sz="900" dirty="0" err="1"/>
              <a:t>Penilaian</a:t>
            </a:r>
            <a:r>
              <a:rPr lang="en-US" sz="900" dirty="0"/>
              <a:t> Kinerja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Keterkaitan</a:t>
            </a:r>
            <a:r>
              <a:rPr lang="en-US" sz="900" dirty="0"/>
              <a:t> Hasil </a:t>
            </a:r>
            <a:r>
              <a:rPr lang="en-US" sz="900" dirty="0" err="1"/>
              <a:t>Pengawasan</a:t>
            </a:r>
            <a:r>
              <a:rPr lang="en-US" sz="900" dirty="0"/>
              <a:t> NKK </a:t>
            </a:r>
            <a:r>
              <a:rPr lang="en-US" sz="900" dirty="0" err="1"/>
              <a:t>dengan</a:t>
            </a:r>
            <a:r>
              <a:rPr lang="en-US" sz="900" dirty="0"/>
              <a:t> </a:t>
            </a:r>
            <a:r>
              <a:rPr lang="en-US" sz="900" dirty="0" err="1"/>
              <a:t>Promosi</a:t>
            </a:r>
            <a:r>
              <a:rPr lang="en-US" sz="900" dirty="0"/>
              <a:t>, </a:t>
            </a:r>
            <a:r>
              <a:rPr lang="en-US" sz="900" dirty="0" err="1"/>
              <a:t>Mutasi</a:t>
            </a:r>
            <a:r>
              <a:rPr lang="en-US" sz="900" dirty="0"/>
              <a:t>, dan </a:t>
            </a:r>
            <a:r>
              <a:rPr lang="en-US" sz="900" dirty="0" err="1"/>
              <a:t>Demosi</a:t>
            </a:r>
            <a:endParaRPr lang="en-US" sz="9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Penghargaan</a:t>
            </a:r>
            <a:endParaRPr lang="en-US" sz="900" dirty="0"/>
          </a:p>
        </p:txBody>
      </p:sp>
      <p:sp>
        <p:nvSpPr>
          <p:cNvPr id="344" name="Google Shape;344;p36"/>
          <p:cNvSpPr txBox="1">
            <a:spLocks noGrp="1"/>
          </p:cNvSpPr>
          <p:nvPr>
            <p:ph type="title" idx="6"/>
          </p:nvPr>
        </p:nvSpPr>
        <p:spPr>
          <a:xfrm>
            <a:off x="5561799" y="302106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KESINAMBUNGAN SISTEM NKK</a:t>
            </a:r>
            <a:endParaRPr sz="1400" dirty="0"/>
          </a:p>
        </p:txBody>
      </p:sp>
      <p:sp>
        <p:nvSpPr>
          <p:cNvPr id="345" name="Google Shape;345;p36"/>
          <p:cNvSpPr txBox="1">
            <a:spLocks noGrp="1"/>
          </p:cNvSpPr>
          <p:nvPr>
            <p:ph type="subTitle" idx="7"/>
          </p:nvPr>
        </p:nvSpPr>
        <p:spPr>
          <a:xfrm>
            <a:off x="5561793" y="3407910"/>
            <a:ext cx="2867100" cy="1019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/>
              <a:t>Monitoring dan </a:t>
            </a:r>
            <a:r>
              <a:rPr lang="en-US" sz="900" dirty="0" err="1"/>
              <a:t>Evaluasi</a:t>
            </a:r>
            <a:r>
              <a:rPr lang="en-US" sz="900" dirty="0"/>
              <a:t> </a:t>
            </a:r>
            <a:r>
              <a:rPr lang="en-US" sz="900" dirty="0" err="1"/>
              <a:t>Pelaksanaan</a:t>
            </a:r>
            <a:r>
              <a:rPr lang="en-US" sz="900" dirty="0"/>
              <a:t> NKK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Pengalokasian</a:t>
            </a:r>
            <a:r>
              <a:rPr lang="en-US" sz="900" dirty="0"/>
              <a:t> </a:t>
            </a:r>
            <a:r>
              <a:rPr lang="en-US" sz="900" dirty="0" err="1"/>
              <a:t>Anggaran</a:t>
            </a:r>
            <a:r>
              <a:rPr lang="en-US" sz="900" dirty="0"/>
              <a:t> NKK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Ketersediaan</a:t>
            </a:r>
            <a:r>
              <a:rPr lang="en-US" sz="900" dirty="0"/>
              <a:t> Peta Jalan </a:t>
            </a:r>
            <a:r>
              <a:rPr lang="en-US" sz="900" dirty="0" err="1"/>
              <a:t>Pelaksanaan</a:t>
            </a:r>
            <a:r>
              <a:rPr lang="en-US" sz="900" dirty="0"/>
              <a:t> NKK</a:t>
            </a:r>
          </a:p>
        </p:txBody>
      </p:sp>
      <p:sp>
        <p:nvSpPr>
          <p:cNvPr id="346" name="Google Shape;346;p36"/>
          <p:cNvSpPr txBox="1">
            <a:spLocks noGrp="1"/>
          </p:cNvSpPr>
          <p:nvPr>
            <p:ph type="subTitle" idx="8"/>
          </p:nvPr>
        </p:nvSpPr>
        <p:spPr>
          <a:xfrm>
            <a:off x="715088" y="16469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47" name="Google Shape;347;p36"/>
          <p:cNvSpPr txBox="1">
            <a:spLocks noGrp="1"/>
          </p:cNvSpPr>
          <p:nvPr>
            <p:ph type="subTitle" idx="9"/>
          </p:nvPr>
        </p:nvSpPr>
        <p:spPr>
          <a:xfrm>
            <a:off x="4756588" y="164699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8" name="Google Shape;348;p36"/>
          <p:cNvSpPr txBox="1">
            <a:spLocks noGrp="1"/>
          </p:cNvSpPr>
          <p:nvPr>
            <p:ph type="subTitle" idx="13"/>
          </p:nvPr>
        </p:nvSpPr>
        <p:spPr>
          <a:xfrm>
            <a:off x="715088" y="306403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subTitle" idx="14"/>
          </p:nvPr>
        </p:nvSpPr>
        <p:spPr>
          <a:xfrm>
            <a:off x="4756588" y="3064032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B4718-8E80-4855-ACF4-4CEBD23B9717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CA83993D-4C58-4648-B4AC-F1329C6FD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F947A5-EDDB-41B8-8B18-9B928704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4F8BA9-FFA3-4164-9D06-B9D7417D0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660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/>
          <p:nvPr/>
        </p:nvSpPr>
        <p:spPr>
          <a:xfrm>
            <a:off x="297871" y="1572142"/>
            <a:ext cx="1112629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4883790" y="1572142"/>
            <a:ext cx="1112629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297871" y="2989182"/>
            <a:ext cx="1112629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4883790" y="2989182"/>
            <a:ext cx="1112629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/>
          </p:nvPr>
        </p:nvSpPr>
        <p:spPr>
          <a:xfrm>
            <a:off x="1519323" y="1610525"/>
            <a:ext cx="268576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PENETAPAN KEBIJAKAN NKK</a:t>
            </a:r>
            <a:endParaRPr sz="1400"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subTitle" idx="1"/>
          </p:nvPr>
        </p:nvSpPr>
        <p:spPr>
          <a:xfrm>
            <a:off x="1519313" y="2018530"/>
            <a:ext cx="330643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Komitmen</a:t>
            </a:r>
            <a:r>
              <a:rPr lang="en-US" sz="900" dirty="0"/>
              <a:t> </a:t>
            </a:r>
            <a:r>
              <a:rPr lang="en-US" sz="900" dirty="0" err="1"/>
              <a:t>Pimpinan</a:t>
            </a:r>
            <a:r>
              <a:rPr lang="en-US" sz="900" dirty="0"/>
              <a:t> (5%)</a:t>
            </a:r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Relevansi</a:t>
            </a:r>
            <a:r>
              <a:rPr lang="en-US" sz="900" dirty="0"/>
              <a:t> </a:t>
            </a:r>
            <a:r>
              <a:rPr lang="en-US" sz="900" dirty="0" err="1"/>
              <a:t>Substansi</a:t>
            </a:r>
            <a:r>
              <a:rPr lang="en-US" sz="900" dirty="0"/>
              <a:t> (6%)</a:t>
            </a:r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Keterlibatan</a:t>
            </a:r>
            <a:r>
              <a:rPr lang="en-US" sz="900" dirty="0"/>
              <a:t> </a:t>
            </a:r>
            <a:r>
              <a:rPr lang="en-US" sz="900" dirty="0" err="1"/>
              <a:t>Pihak</a:t>
            </a:r>
            <a:r>
              <a:rPr lang="en-US" sz="900" dirty="0"/>
              <a:t> Internal (5%)</a:t>
            </a:r>
          </a:p>
          <a:p>
            <a:pPr marL="174625" lvl="0" indent="-174625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Keterlibatan</a:t>
            </a:r>
            <a:r>
              <a:rPr lang="en-US" sz="900" dirty="0"/>
              <a:t> </a:t>
            </a:r>
            <a:r>
              <a:rPr lang="en-US" sz="900" dirty="0" err="1"/>
              <a:t>Pihak</a:t>
            </a:r>
            <a:r>
              <a:rPr lang="en-US" sz="900" dirty="0"/>
              <a:t> </a:t>
            </a:r>
            <a:r>
              <a:rPr lang="en-US" sz="900" dirty="0" err="1"/>
              <a:t>Eksternal</a:t>
            </a:r>
            <a:r>
              <a:rPr lang="en-US" sz="900" dirty="0"/>
              <a:t> (4%)</a:t>
            </a:r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 idx="2"/>
          </p:nvPr>
        </p:nvSpPr>
        <p:spPr>
          <a:xfrm>
            <a:off x="6106218" y="161052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PENERAPAN</a:t>
            </a:r>
            <a:br>
              <a:rPr lang="en" sz="1400" dirty="0"/>
            </a:br>
            <a:r>
              <a:rPr lang="en" sz="1400" dirty="0"/>
              <a:t>NKK</a:t>
            </a:r>
            <a:endParaRPr sz="1400" dirty="0"/>
          </a:p>
        </p:txBody>
      </p:sp>
      <p:sp>
        <p:nvSpPr>
          <p:cNvPr id="340" name="Google Shape;340;p36"/>
          <p:cNvSpPr txBox="1">
            <a:spLocks noGrp="1"/>
          </p:cNvSpPr>
          <p:nvPr>
            <p:ph type="subTitle" idx="3"/>
          </p:nvPr>
        </p:nvSpPr>
        <p:spPr>
          <a:xfrm>
            <a:off x="6106212" y="2018530"/>
            <a:ext cx="330643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Internalisasi</a:t>
            </a:r>
            <a:r>
              <a:rPr lang="en-US" sz="900" dirty="0"/>
              <a:t> (7%)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Institusionalisasi</a:t>
            </a:r>
            <a:r>
              <a:rPr lang="en-US" sz="900" dirty="0"/>
              <a:t> (7%)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Eksternalisasi</a:t>
            </a:r>
            <a:r>
              <a:rPr lang="en-US" sz="900" dirty="0"/>
              <a:t> (5%)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Inovasi</a:t>
            </a:r>
            <a:r>
              <a:rPr lang="en-US" sz="900" dirty="0"/>
              <a:t> </a:t>
            </a:r>
            <a:r>
              <a:rPr lang="en-US" sz="900" dirty="0" err="1"/>
              <a:t>Penerapan</a:t>
            </a:r>
            <a:r>
              <a:rPr lang="en-US" sz="900" dirty="0"/>
              <a:t> NKK (6%)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Survei</a:t>
            </a:r>
            <a:r>
              <a:rPr lang="en-US" sz="900" dirty="0"/>
              <a:t> </a:t>
            </a:r>
            <a:r>
              <a:rPr lang="en-US" sz="900" dirty="0" err="1"/>
              <a:t>Penerapan</a:t>
            </a:r>
            <a:r>
              <a:rPr lang="en-US" sz="900" dirty="0"/>
              <a:t> NKK (5%)</a:t>
            </a:r>
          </a:p>
        </p:txBody>
      </p:sp>
      <p:sp>
        <p:nvSpPr>
          <p:cNvPr id="341" name="Google Shape;341;p36"/>
          <p:cNvSpPr txBox="1">
            <a:spLocks noGrp="1"/>
          </p:cNvSpPr>
          <p:nvPr>
            <p:ph type="title" idx="15"/>
          </p:nvPr>
        </p:nvSpPr>
        <p:spPr>
          <a:xfrm>
            <a:off x="623610" y="742239"/>
            <a:ext cx="83497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ABA4D"/>
                </a:solidFill>
              </a:rPr>
              <a:t>BOBOT </a:t>
            </a:r>
            <a:r>
              <a:rPr lang="en" sz="3000" dirty="0"/>
              <a:t>KRITERIA DAN SUB KRITERIA</a:t>
            </a:r>
            <a:endParaRPr sz="3000" dirty="0">
              <a:solidFill>
                <a:srgbClr val="FABA4D"/>
              </a:solidFill>
            </a:endParaRPr>
          </a:p>
        </p:txBody>
      </p:sp>
      <p:sp>
        <p:nvSpPr>
          <p:cNvPr id="342" name="Google Shape;342;p36"/>
          <p:cNvSpPr txBox="1">
            <a:spLocks noGrp="1"/>
          </p:cNvSpPr>
          <p:nvPr>
            <p:ph type="title" idx="4"/>
          </p:nvPr>
        </p:nvSpPr>
        <p:spPr>
          <a:xfrm>
            <a:off x="1519323" y="3021065"/>
            <a:ext cx="268576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PENEGAKAN</a:t>
            </a:r>
            <a:br>
              <a:rPr lang="en" sz="1400" dirty="0"/>
            </a:br>
            <a:r>
              <a:rPr lang="en" sz="1400" dirty="0"/>
              <a:t>NKK</a:t>
            </a:r>
            <a:endParaRPr sz="1400" dirty="0"/>
          </a:p>
        </p:txBody>
      </p:sp>
      <p:sp>
        <p:nvSpPr>
          <p:cNvPr id="343" name="Google Shape;343;p36"/>
          <p:cNvSpPr txBox="1">
            <a:spLocks noGrp="1"/>
          </p:cNvSpPr>
          <p:nvPr>
            <p:ph type="subTitle" idx="5"/>
          </p:nvPr>
        </p:nvSpPr>
        <p:spPr>
          <a:xfrm>
            <a:off x="1519313" y="3407909"/>
            <a:ext cx="3306436" cy="1234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Saluran</a:t>
            </a:r>
            <a:r>
              <a:rPr lang="en-US" sz="900" dirty="0"/>
              <a:t> </a:t>
            </a:r>
            <a:r>
              <a:rPr lang="en-US" sz="900" dirty="0" err="1"/>
              <a:t>Penerimaan</a:t>
            </a:r>
            <a:r>
              <a:rPr lang="en-US" sz="900" dirty="0"/>
              <a:t> </a:t>
            </a:r>
            <a:r>
              <a:rPr lang="en-US" sz="900" dirty="0" err="1"/>
              <a:t>Aduan</a:t>
            </a:r>
            <a:r>
              <a:rPr lang="en-US" sz="900" dirty="0"/>
              <a:t> </a:t>
            </a:r>
            <a:r>
              <a:rPr lang="en-US" sz="900" dirty="0" err="1"/>
              <a:t>Pelanggaran</a:t>
            </a:r>
            <a:r>
              <a:rPr lang="en-US" sz="900" dirty="0"/>
              <a:t> NKK  (5%)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Majelis</a:t>
            </a:r>
            <a:r>
              <a:rPr lang="en-US" sz="900" dirty="0"/>
              <a:t> Kode </a:t>
            </a:r>
            <a:r>
              <a:rPr lang="en-US" sz="900" dirty="0" err="1"/>
              <a:t>Etik</a:t>
            </a:r>
            <a:r>
              <a:rPr lang="en-US" sz="900" dirty="0"/>
              <a:t> (MKE) (5%)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Penanganan</a:t>
            </a:r>
            <a:r>
              <a:rPr lang="en-US" sz="900" dirty="0"/>
              <a:t> dan </a:t>
            </a:r>
            <a:r>
              <a:rPr lang="en-US" sz="900" dirty="0" err="1"/>
              <a:t>Tindak</a:t>
            </a:r>
            <a:r>
              <a:rPr lang="en-US" sz="900" dirty="0"/>
              <a:t> </a:t>
            </a:r>
            <a:r>
              <a:rPr lang="en-US" sz="900" dirty="0" err="1"/>
              <a:t>Lanjut</a:t>
            </a:r>
            <a:r>
              <a:rPr lang="en-US" sz="900" dirty="0"/>
              <a:t> </a:t>
            </a:r>
            <a:r>
              <a:rPr lang="en-US" sz="900" dirty="0" err="1"/>
              <a:t>atas</a:t>
            </a:r>
            <a:r>
              <a:rPr lang="en-US" sz="900" dirty="0"/>
              <a:t> </a:t>
            </a:r>
            <a:r>
              <a:rPr lang="en-US" sz="900" dirty="0" err="1"/>
              <a:t>Aduan</a:t>
            </a:r>
            <a:r>
              <a:rPr lang="en-US" sz="900" dirty="0"/>
              <a:t> </a:t>
            </a:r>
            <a:r>
              <a:rPr lang="en-US" sz="900" dirty="0" err="1"/>
              <a:t>Pelanggaran</a:t>
            </a:r>
            <a:r>
              <a:rPr lang="en-US" sz="900" dirty="0"/>
              <a:t> NKK (6%)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Tindak</a:t>
            </a:r>
            <a:r>
              <a:rPr lang="en-US" sz="900" dirty="0"/>
              <a:t> </a:t>
            </a:r>
            <a:r>
              <a:rPr lang="en-US" sz="900" dirty="0" err="1"/>
              <a:t>Lanjut</a:t>
            </a:r>
            <a:r>
              <a:rPr lang="en-US" sz="900" dirty="0"/>
              <a:t> </a:t>
            </a:r>
            <a:r>
              <a:rPr lang="en-US" sz="900" dirty="0" err="1"/>
              <a:t>atas</a:t>
            </a:r>
            <a:r>
              <a:rPr lang="en-US" sz="900" dirty="0"/>
              <a:t> </a:t>
            </a:r>
            <a:r>
              <a:rPr lang="en-US" sz="900" dirty="0" err="1"/>
              <a:t>Rekomendasi</a:t>
            </a:r>
            <a:r>
              <a:rPr lang="en-US" sz="900" dirty="0"/>
              <a:t> KASN (6%)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Keterkaitan</a:t>
            </a:r>
            <a:r>
              <a:rPr lang="en-US" sz="900" dirty="0"/>
              <a:t> Data dan </a:t>
            </a:r>
            <a:r>
              <a:rPr lang="en-US" sz="900" dirty="0" err="1"/>
              <a:t>Informasi</a:t>
            </a:r>
            <a:r>
              <a:rPr lang="en-US" sz="900" dirty="0"/>
              <a:t> </a:t>
            </a:r>
            <a:r>
              <a:rPr lang="en-US" sz="900" dirty="0" err="1"/>
              <a:t>Pengawasan</a:t>
            </a:r>
            <a:r>
              <a:rPr lang="en-US" sz="900" dirty="0"/>
              <a:t> NKK </a:t>
            </a:r>
            <a:r>
              <a:rPr lang="en-US" sz="900" dirty="0" err="1"/>
              <a:t>Pegawai</a:t>
            </a:r>
            <a:r>
              <a:rPr lang="en-US" sz="900" dirty="0"/>
              <a:t> ASN </a:t>
            </a:r>
            <a:r>
              <a:rPr lang="en-US" sz="900" dirty="0" err="1"/>
              <a:t>dengan</a:t>
            </a:r>
            <a:r>
              <a:rPr lang="en-US" sz="900" dirty="0"/>
              <a:t> </a:t>
            </a:r>
            <a:r>
              <a:rPr lang="en-US" sz="900" dirty="0" err="1"/>
              <a:t>Penilaian</a:t>
            </a:r>
            <a:r>
              <a:rPr lang="en-US" sz="900" dirty="0"/>
              <a:t> Kinerja (6%)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Keterkaitan</a:t>
            </a:r>
            <a:r>
              <a:rPr lang="en-US" sz="900" dirty="0"/>
              <a:t> Hasil </a:t>
            </a:r>
            <a:r>
              <a:rPr lang="en-US" sz="900" dirty="0" err="1"/>
              <a:t>Pengawasan</a:t>
            </a:r>
            <a:r>
              <a:rPr lang="en-US" sz="900" dirty="0"/>
              <a:t> NKK </a:t>
            </a:r>
            <a:r>
              <a:rPr lang="en-US" sz="900" dirty="0" err="1"/>
              <a:t>dengan</a:t>
            </a:r>
            <a:r>
              <a:rPr lang="en-US" sz="900" dirty="0"/>
              <a:t> </a:t>
            </a:r>
            <a:r>
              <a:rPr lang="en-US" sz="900" dirty="0" err="1"/>
              <a:t>Promosi</a:t>
            </a:r>
            <a:r>
              <a:rPr lang="en-US" sz="900" dirty="0"/>
              <a:t>, </a:t>
            </a:r>
            <a:r>
              <a:rPr lang="en-US" sz="900" dirty="0" err="1"/>
              <a:t>Mutasi</a:t>
            </a:r>
            <a:r>
              <a:rPr lang="en-US" sz="900" dirty="0"/>
              <a:t>, dan </a:t>
            </a:r>
            <a:r>
              <a:rPr lang="en-US" sz="900" dirty="0" err="1"/>
              <a:t>Demosi</a:t>
            </a:r>
            <a:r>
              <a:rPr lang="en-US" sz="900" dirty="0"/>
              <a:t> (6%)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Penghargaan</a:t>
            </a:r>
            <a:r>
              <a:rPr lang="en-US" sz="900" dirty="0"/>
              <a:t> (6%)</a:t>
            </a:r>
          </a:p>
        </p:txBody>
      </p:sp>
      <p:sp>
        <p:nvSpPr>
          <p:cNvPr id="344" name="Google Shape;344;p36"/>
          <p:cNvSpPr txBox="1">
            <a:spLocks noGrp="1"/>
          </p:cNvSpPr>
          <p:nvPr>
            <p:ph type="title" idx="6"/>
          </p:nvPr>
        </p:nvSpPr>
        <p:spPr>
          <a:xfrm>
            <a:off x="6106218" y="3021065"/>
            <a:ext cx="232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KESINAMBUNGAN SISTEM NKK</a:t>
            </a:r>
            <a:endParaRPr sz="1400" dirty="0"/>
          </a:p>
        </p:txBody>
      </p:sp>
      <p:sp>
        <p:nvSpPr>
          <p:cNvPr id="345" name="Google Shape;345;p36"/>
          <p:cNvSpPr txBox="1">
            <a:spLocks noGrp="1"/>
          </p:cNvSpPr>
          <p:nvPr>
            <p:ph type="subTitle" idx="7"/>
          </p:nvPr>
        </p:nvSpPr>
        <p:spPr>
          <a:xfrm>
            <a:off x="6106212" y="3407910"/>
            <a:ext cx="2867100" cy="1019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/>
              <a:t>Monitoring dan </a:t>
            </a:r>
            <a:r>
              <a:rPr lang="en-US" sz="900" dirty="0" err="1"/>
              <a:t>Evaluasi</a:t>
            </a:r>
            <a:r>
              <a:rPr lang="en-US" sz="900" dirty="0"/>
              <a:t> </a:t>
            </a:r>
            <a:r>
              <a:rPr lang="en-US" sz="900" dirty="0" err="1"/>
              <a:t>Pelaksanaan</a:t>
            </a:r>
            <a:r>
              <a:rPr lang="en-US" sz="900" dirty="0"/>
              <a:t> NKK (4%)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Pengalokasian</a:t>
            </a:r>
            <a:r>
              <a:rPr lang="en-US" sz="900" dirty="0"/>
              <a:t> </a:t>
            </a:r>
            <a:r>
              <a:rPr lang="en-US" sz="900" dirty="0" err="1"/>
              <a:t>Anggaran</a:t>
            </a:r>
            <a:r>
              <a:rPr lang="en-US" sz="900" dirty="0"/>
              <a:t> NKK (3%)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900" dirty="0" err="1"/>
              <a:t>Ketersediaan</a:t>
            </a:r>
            <a:r>
              <a:rPr lang="en-US" sz="900" dirty="0"/>
              <a:t> Peta Jalan </a:t>
            </a:r>
            <a:r>
              <a:rPr lang="en-US" sz="900" dirty="0" err="1"/>
              <a:t>Pelaksanaan</a:t>
            </a:r>
            <a:r>
              <a:rPr lang="en-US" sz="900" dirty="0"/>
              <a:t> NKK (3%)</a:t>
            </a:r>
          </a:p>
        </p:txBody>
      </p:sp>
      <p:sp>
        <p:nvSpPr>
          <p:cNvPr id="346" name="Google Shape;346;p36"/>
          <p:cNvSpPr txBox="1">
            <a:spLocks noGrp="1"/>
          </p:cNvSpPr>
          <p:nvPr>
            <p:ph type="subTitle" idx="8"/>
          </p:nvPr>
        </p:nvSpPr>
        <p:spPr>
          <a:xfrm>
            <a:off x="297871" y="1646992"/>
            <a:ext cx="111261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20%</a:t>
            </a:r>
            <a:endParaRPr dirty="0"/>
          </a:p>
        </p:txBody>
      </p:sp>
      <p:sp>
        <p:nvSpPr>
          <p:cNvPr id="347" name="Google Shape;347;p36"/>
          <p:cNvSpPr txBox="1">
            <a:spLocks noGrp="1"/>
          </p:cNvSpPr>
          <p:nvPr>
            <p:ph type="subTitle" idx="9"/>
          </p:nvPr>
        </p:nvSpPr>
        <p:spPr>
          <a:xfrm>
            <a:off x="4883790" y="1646992"/>
            <a:ext cx="111261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30%</a:t>
            </a:r>
            <a:endParaRPr dirty="0"/>
          </a:p>
        </p:txBody>
      </p:sp>
      <p:sp>
        <p:nvSpPr>
          <p:cNvPr id="348" name="Google Shape;348;p36"/>
          <p:cNvSpPr txBox="1">
            <a:spLocks noGrp="1"/>
          </p:cNvSpPr>
          <p:nvPr>
            <p:ph type="subTitle" idx="13"/>
          </p:nvPr>
        </p:nvSpPr>
        <p:spPr>
          <a:xfrm>
            <a:off x="297871" y="3064032"/>
            <a:ext cx="111261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40%</a:t>
            </a:r>
            <a:endParaRPr dirty="0"/>
          </a:p>
        </p:txBody>
      </p:sp>
      <p:sp>
        <p:nvSpPr>
          <p:cNvPr id="349" name="Google Shape;349;p36"/>
          <p:cNvSpPr txBox="1">
            <a:spLocks noGrp="1"/>
          </p:cNvSpPr>
          <p:nvPr>
            <p:ph type="subTitle" idx="14"/>
          </p:nvPr>
        </p:nvSpPr>
        <p:spPr>
          <a:xfrm>
            <a:off x="4883790" y="3064032"/>
            <a:ext cx="111261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10%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B4718-8E80-4855-ACF4-4CEBD23B9717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CA83993D-4C58-4648-B4AC-F1329C6FD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F947A5-EDDB-41B8-8B18-9B928704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4F8BA9-FFA3-4164-9D06-B9D7417D0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03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/>
          <p:nvPr/>
        </p:nvSpPr>
        <p:spPr>
          <a:xfrm>
            <a:off x="1037611" y="197427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2"/>
          <p:cNvSpPr/>
          <p:nvPr/>
        </p:nvSpPr>
        <p:spPr>
          <a:xfrm>
            <a:off x="2915336" y="197427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2"/>
          <p:cNvSpPr/>
          <p:nvPr/>
        </p:nvSpPr>
        <p:spPr>
          <a:xfrm>
            <a:off x="4793061" y="197427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2"/>
          <p:cNvSpPr/>
          <p:nvPr/>
        </p:nvSpPr>
        <p:spPr>
          <a:xfrm>
            <a:off x="6670786" y="1974272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2"/>
          <p:cNvSpPr txBox="1">
            <a:spLocks noGrp="1"/>
          </p:cNvSpPr>
          <p:nvPr>
            <p:ph type="title"/>
          </p:nvPr>
        </p:nvSpPr>
        <p:spPr>
          <a:xfrm>
            <a:off x="344936" y="813884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TAHAPAN </a:t>
            </a:r>
            <a:r>
              <a:rPr lang="en" dirty="0">
                <a:solidFill>
                  <a:schemeClr val="accent3"/>
                </a:solidFill>
              </a:rPr>
              <a:t>PENGUKURAN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32" name="Google Shape;432;p42"/>
          <p:cNvSpPr txBox="1"/>
          <p:nvPr/>
        </p:nvSpPr>
        <p:spPr>
          <a:xfrm>
            <a:off x="421482" y="2919713"/>
            <a:ext cx="2004131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PERSIAPAN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486414" y="3491402"/>
            <a:ext cx="1884901" cy="113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Koordinasi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antara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Instansi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Pemerintah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KASN</a:t>
            </a: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Pembentukan</a:t>
            </a:r>
            <a:r>
              <a:rPr lang="en-US" sz="1000" dirty="0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Tim </a:t>
            </a: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Pengukuran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Tingkat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Kepatuhan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NKK oleh PPK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Instansi</a:t>
            </a: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4" name="Google Shape;434;p42"/>
          <p:cNvSpPr txBox="1"/>
          <p:nvPr/>
        </p:nvSpPr>
        <p:spPr>
          <a:xfrm>
            <a:off x="2299207" y="2919713"/>
            <a:ext cx="2004131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PENGUKURAN MANDIRI</a:t>
            </a:r>
            <a:endParaRPr sz="19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42"/>
          <p:cNvSpPr txBox="1"/>
          <p:nvPr/>
        </p:nvSpPr>
        <p:spPr>
          <a:xfrm>
            <a:off x="2386420" y="3491402"/>
            <a:ext cx="1884901" cy="127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9063" lvl="0" indent="-119063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Pengukuran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Kondisi</a:t>
            </a: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Penyampaian</a:t>
            </a:r>
            <a:r>
              <a:rPr lang="en-US" sz="1000" dirty="0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Dokumen</a:t>
            </a:r>
            <a:r>
              <a:rPr lang="en-US" sz="1000" dirty="0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Pendukung</a:t>
            </a: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Penetapan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Skor</a:t>
            </a: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Penyiapan</a:t>
            </a:r>
            <a:r>
              <a:rPr lang="en-US" sz="1000" dirty="0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Laporan</a:t>
            </a:r>
            <a:r>
              <a:rPr lang="en-US" sz="1000" dirty="0">
                <a:solidFill>
                  <a:schemeClr val="accent1"/>
                </a:solidFill>
                <a:highlight>
                  <a:srgbClr val="FF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yang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menjelaskan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proses dan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hasil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pengukuran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mandiri</a:t>
            </a: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6" name="Google Shape;436;p42"/>
          <p:cNvSpPr txBox="1"/>
          <p:nvPr/>
        </p:nvSpPr>
        <p:spPr>
          <a:xfrm>
            <a:off x="4176980" y="2919713"/>
            <a:ext cx="2004131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VERIFIKASI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42"/>
          <p:cNvSpPr txBox="1"/>
          <p:nvPr/>
        </p:nvSpPr>
        <p:spPr>
          <a:xfrm>
            <a:off x="4386892" y="3491402"/>
            <a:ext cx="1584306" cy="113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Pemeriksaan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Dokumen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oleh KASN</a:t>
            </a: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Klarifikasi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kepada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Instansi</a:t>
            </a: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endParaRPr lang="en-US" sz="10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8" name="Google Shape;438;p42"/>
          <p:cNvSpPr txBox="1"/>
          <p:nvPr/>
        </p:nvSpPr>
        <p:spPr>
          <a:xfrm>
            <a:off x="6054705" y="2919713"/>
            <a:ext cx="2004131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PENETAPAN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42"/>
          <p:cNvSpPr txBox="1"/>
          <p:nvPr/>
        </p:nvSpPr>
        <p:spPr>
          <a:xfrm>
            <a:off x="6241142" y="3491401"/>
            <a:ext cx="1719806" cy="9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Pengukuran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oleh KASN</a:t>
            </a:r>
          </a:p>
          <a:p>
            <a:pPr marL="119063" lvl="0" indent="-11906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Penetapan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Keputusan </a:t>
            </a:r>
            <a:r>
              <a:rPr lang="en-US" sz="10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Ketua</a:t>
            </a:r>
            <a:r>
              <a:rPr lang="en-US" sz="10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KASN</a:t>
            </a:r>
          </a:p>
        </p:txBody>
      </p:sp>
      <p:cxnSp>
        <p:nvCxnSpPr>
          <p:cNvPr id="440" name="Google Shape;440;p42"/>
          <p:cNvCxnSpPr>
            <a:stCxn id="428" idx="1"/>
            <a:endCxn id="427" idx="3"/>
          </p:cNvCxnSpPr>
          <p:nvPr/>
        </p:nvCxnSpPr>
        <p:spPr>
          <a:xfrm rot="10800000">
            <a:off x="1733036" y="2312972"/>
            <a:ext cx="118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41" name="Google Shape;441;p42"/>
          <p:cNvCxnSpPr>
            <a:stCxn id="429" idx="1"/>
            <a:endCxn id="428" idx="3"/>
          </p:cNvCxnSpPr>
          <p:nvPr/>
        </p:nvCxnSpPr>
        <p:spPr>
          <a:xfrm rot="10800000">
            <a:off x="3610761" y="2312972"/>
            <a:ext cx="118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42" name="Google Shape;442;p42"/>
          <p:cNvCxnSpPr>
            <a:stCxn id="430" idx="1"/>
            <a:endCxn id="429" idx="3"/>
          </p:cNvCxnSpPr>
          <p:nvPr/>
        </p:nvCxnSpPr>
        <p:spPr>
          <a:xfrm rot="10800000">
            <a:off x="5488486" y="2312972"/>
            <a:ext cx="118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none" w="med" len="med"/>
          </a:ln>
        </p:spPr>
      </p:cxnSp>
      <p:grpSp>
        <p:nvGrpSpPr>
          <p:cNvPr id="443" name="Google Shape;443;p42"/>
          <p:cNvGrpSpPr/>
          <p:nvPr/>
        </p:nvGrpSpPr>
        <p:grpSpPr>
          <a:xfrm>
            <a:off x="4970674" y="2163931"/>
            <a:ext cx="340204" cy="298116"/>
            <a:chOff x="899850" y="871450"/>
            <a:chExt cx="483175" cy="423400"/>
          </a:xfrm>
        </p:grpSpPr>
        <p:sp>
          <p:nvSpPr>
            <p:cNvPr id="444" name="Google Shape;444;p42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5" name="Google Shape;445;p42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8" name="Google Shape;448;p42"/>
          <p:cNvGrpSpPr/>
          <p:nvPr/>
        </p:nvGrpSpPr>
        <p:grpSpPr>
          <a:xfrm>
            <a:off x="3123888" y="2143374"/>
            <a:ext cx="278296" cy="339253"/>
            <a:chOff x="3907325" y="2620775"/>
            <a:chExt cx="395250" cy="481825"/>
          </a:xfrm>
        </p:grpSpPr>
        <p:sp>
          <p:nvSpPr>
            <p:cNvPr id="449" name="Google Shape;449;p42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3" name="Google Shape;453;p42"/>
          <p:cNvGrpSpPr/>
          <p:nvPr/>
        </p:nvGrpSpPr>
        <p:grpSpPr>
          <a:xfrm>
            <a:off x="1209039" y="2143207"/>
            <a:ext cx="346347" cy="339623"/>
            <a:chOff x="1490050" y="3805975"/>
            <a:chExt cx="491900" cy="482350"/>
          </a:xfrm>
        </p:grpSpPr>
        <p:sp>
          <p:nvSpPr>
            <p:cNvPr id="454" name="Google Shape;454;p42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8" name="Google Shape;458;p42"/>
          <p:cNvGrpSpPr/>
          <p:nvPr/>
        </p:nvGrpSpPr>
        <p:grpSpPr>
          <a:xfrm>
            <a:off x="6848377" y="2143352"/>
            <a:ext cx="340573" cy="339271"/>
            <a:chOff x="898875" y="4399275"/>
            <a:chExt cx="483700" cy="481850"/>
          </a:xfrm>
        </p:grpSpPr>
        <p:sp>
          <p:nvSpPr>
            <p:cNvPr id="459" name="Google Shape;459;p42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3" name="Google Shape;346;p36">
            <a:extLst>
              <a:ext uri="{FF2B5EF4-FFF2-40B4-BE49-F238E27FC236}">
                <a16:creationId xmlns:a16="http://schemas.microsoft.com/office/drawing/2014/main" id="{15F84BD2-A66C-4D04-8593-D7BB18AEF6A8}"/>
              </a:ext>
            </a:extLst>
          </p:cNvPr>
          <p:cNvSpPr txBox="1">
            <a:spLocks/>
          </p:cNvSpPr>
          <p:nvPr/>
        </p:nvSpPr>
        <p:spPr>
          <a:xfrm>
            <a:off x="1004254" y="1442268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solidFill>
                  <a:srgbClr val="4198BF"/>
                </a:solidFill>
                <a:latin typeface="Montserrat" panose="00000500000000000000" pitchFamily="50" charset="0"/>
              </a:rPr>
              <a:t>1</a:t>
            </a:r>
          </a:p>
        </p:txBody>
      </p:sp>
      <p:sp>
        <p:nvSpPr>
          <p:cNvPr id="44" name="Google Shape;346;p36">
            <a:extLst>
              <a:ext uri="{FF2B5EF4-FFF2-40B4-BE49-F238E27FC236}">
                <a16:creationId xmlns:a16="http://schemas.microsoft.com/office/drawing/2014/main" id="{505B8A65-1BC4-4A99-8046-D05C236F42A6}"/>
              </a:ext>
            </a:extLst>
          </p:cNvPr>
          <p:cNvSpPr txBox="1">
            <a:spLocks/>
          </p:cNvSpPr>
          <p:nvPr/>
        </p:nvSpPr>
        <p:spPr>
          <a:xfrm>
            <a:off x="6670786" y="1442268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solidFill>
                  <a:srgbClr val="4198BF"/>
                </a:solidFill>
                <a:latin typeface="Montserrat" panose="00000500000000000000" pitchFamily="50" charset="0"/>
              </a:rPr>
              <a:t>4</a:t>
            </a:r>
          </a:p>
        </p:txBody>
      </p:sp>
      <p:sp>
        <p:nvSpPr>
          <p:cNvPr id="45" name="Google Shape;346;p36">
            <a:extLst>
              <a:ext uri="{FF2B5EF4-FFF2-40B4-BE49-F238E27FC236}">
                <a16:creationId xmlns:a16="http://schemas.microsoft.com/office/drawing/2014/main" id="{2B48F481-0D07-4C78-8A17-51F5CB86E09A}"/>
              </a:ext>
            </a:extLst>
          </p:cNvPr>
          <p:cNvSpPr txBox="1">
            <a:spLocks/>
          </p:cNvSpPr>
          <p:nvPr/>
        </p:nvSpPr>
        <p:spPr>
          <a:xfrm>
            <a:off x="4792850" y="1447384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solidFill>
                  <a:srgbClr val="4198BF"/>
                </a:solidFill>
                <a:latin typeface="Montserrat" panose="00000500000000000000" pitchFamily="50" charset="0"/>
              </a:rPr>
              <a:t>3</a:t>
            </a:r>
          </a:p>
        </p:txBody>
      </p:sp>
      <p:sp>
        <p:nvSpPr>
          <p:cNvPr id="46" name="Google Shape;346;p36">
            <a:extLst>
              <a:ext uri="{FF2B5EF4-FFF2-40B4-BE49-F238E27FC236}">
                <a16:creationId xmlns:a16="http://schemas.microsoft.com/office/drawing/2014/main" id="{212D1EE6-28CD-49E8-9DA7-46B3CA0D52DD}"/>
              </a:ext>
            </a:extLst>
          </p:cNvPr>
          <p:cNvSpPr txBox="1">
            <a:spLocks/>
          </p:cNvSpPr>
          <p:nvPr/>
        </p:nvSpPr>
        <p:spPr>
          <a:xfrm>
            <a:off x="2915336" y="1446324"/>
            <a:ext cx="69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solidFill>
                  <a:srgbClr val="4198BF"/>
                </a:solidFill>
                <a:latin typeface="Montserrat" panose="00000500000000000000" pitchFamily="50" charset="0"/>
              </a:rPr>
              <a:t>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0100CC-2450-4E54-8E72-D23BDB2FB533}"/>
              </a:ext>
            </a:extLst>
          </p:cNvPr>
          <p:cNvGrpSpPr/>
          <p:nvPr/>
        </p:nvGrpSpPr>
        <p:grpSpPr>
          <a:xfrm>
            <a:off x="12182" y="108391"/>
            <a:ext cx="2168832" cy="633050"/>
            <a:chOff x="12182" y="108391"/>
            <a:chExt cx="2168832" cy="633050"/>
          </a:xfrm>
        </p:grpSpPr>
        <p:pic>
          <p:nvPicPr>
            <p:cNvPr id="48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E8625184-B347-42AB-B937-8920479AF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" y="108391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E358BF-8411-41C0-AB14-01546C36A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6038" y="255384"/>
              <a:ext cx="634976" cy="2775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2116DB-51D0-48A1-8EA8-FD751DCE5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287" y="18083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07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9E03B9-3ECF-4C28-B8F9-BB1AEA45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70" y="625634"/>
            <a:ext cx="7391179" cy="832071"/>
          </a:xfrm>
        </p:spPr>
        <p:txBody>
          <a:bodyPr/>
          <a:lstStyle/>
          <a:p>
            <a:pPr algn="r"/>
            <a:r>
              <a:rPr lang="en-US" sz="2400" dirty="0"/>
              <a:t>APA YANG HARUS DILAKUKAN IP</a:t>
            </a:r>
            <a:br>
              <a:rPr lang="en-US" sz="2400" dirty="0"/>
            </a:br>
            <a:r>
              <a:rPr lang="en-US" sz="2400" dirty="0">
                <a:solidFill>
                  <a:srgbClr val="FFC000"/>
                </a:solidFill>
              </a:rPr>
              <a:t>DALAM PENGUKURAN MANDIRI  NKK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A219C46-D964-4AB2-BA35-41C66583A3B5}"/>
              </a:ext>
            </a:extLst>
          </p:cNvPr>
          <p:cNvSpPr/>
          <p:nvPr/>
        </p:nvSpPr>
        <p:spPr>
          <a:xfrm>
            <a:off x="1047106" y="1624983"/>
            <a:ext cx="1403985" cy="1329690"/>
          </a:xfrm>
          <a:custGeom>
            <a:avLst/>
            <a:gdLst/>
            <a:ahLst/>
            <a:cxnLst/>
            <a:rect l="l" t="t" r="r" b="b"/>
            <a:pathLst>
              <a:path w="1871980" h="1772920">
                <a:moveTo>
                  <a:pt x="1240536" y="0"/>
                </a:moveTo>
                <a:lnTo>
                  <a:pt x="248158" y="0"/>
                </a:lnTo>
                <a:lnTo>
                  <a:pt x="198151" y="5042"/>
                </a:lnTo>
                <a:lnTo>
                  <a:pt x="151572" y="19504"/>
                </a:lnTo>
                <a:lnTo>
                  <a:pt x="109419" y="42386"/>
                </a:lnTo>
                <a:lnTo>
                  <a:pt x="72691" y="72691"/>
                </a:lnTo>
                <a:lnTo>
                  <a:pt x="42386" y="109419"/>
                </a:lnTo>
                <a:lnTo>
                  <a:pt x="19504" y="151572"/>
                </a:lnTo>
                <a:lnTo>
                  <a:pt x="5042" y="198151"/>
                </a:lnTo>
                <a:lnTo>
                  <a:pt x="0" y="248157"/>
                </a:lnTo>
                <a:lnTo>
                  <a:pt x="0" y="1524762"/>
                </a:lnTo>
                <a:lnTo>
                  <a:pt x="5042" y="1574768"/>
                </a:lnTo>
                <a:lnTo>
                  <a:pt x="19504" y="1621347"/>
                </a:lnTo>
                <a:lnTo>
                  <a:pt x="42386" y="1663500"/>
                </a:lnTo>
                <a:lnTo>
                  <a:pt x="72691" y="1700228"/>
                </a:lnTo>
                <a:lnTo>
                  <a:pt x="109419" y="1730533"/>
                </a:lnTo>
                <a:lnTo>
                  <a:pt x="151572" y="1753415"/>
                </a:lnTo>
                <a:lnTo>
                  <a:pt x="198151" y="1767877"/>
                </a:lnTo>
                <a:lnTo>
                  <a:pt x="248158" y="1772919"/>
                </a:lnTo>
                <a:lnTo>
                  <a:pt x="1240536" y="1772919"/>
                </a:lnTo>
                <a:lnTo>
                  <a:pt x="1290500" y="1767877"/>
                </a:lnTo>
                <a:lnTo>
                  <a:pt x="1337048" y="1753415"/>
                </a:lnTo>
                <a:lnTo>
                  <a:pt x="1379178" y="1730533"/>
                </a:lnTo>
                <a:lnTo>
                  <a:pt x="1415891" y="1700228"/>
                </a:lnTo>
                <a:lnTo>
                  <a:pt x="1446186" y="1663500"/>
                </a:lnTo>
                <a:lnTo>
                  <a:pt x="1469064" y="1621347"/>
                </a:lnTo>
                <a:lnTo>
                  <a:pt x="1483524" y="1574768"/>
                </a:lnTo>
                <a:lnTo>
                  <a:pt x="1488567" y="1524762"/>
                </a:lnTo>
                <a:lnTo>
                  <a:pt x="1488440" y="905890"/>
                </a:lnTo>
                <a:lnTo>
                  <a:pt x="1496845" y="864248"/>
                </a:lnTo>
                <a:lnTo>
                  <a:pt x="1519777" y="830214"/>
                </a:lnTo>
                <a:lnTo>
                  <a:pt x="1553805" y="807253"/>
                </a:lnTo>
                <a:lnTo>
                  <a:pt x="1595501" y="798829"/>
                </a:lnTo>
                <a:lnTo>
                  <a:pt x="1749044" y="798829"/>
                </a:lnTo>
                <a:lnTo>
                  <a:pt x="1749044" y="867790"/>
                </a:lnTo>
                <a:lnTo>
                  <a:pt x="1871979" y="744854"/>
                </a:lnTo>
                <a:lnTo>
                  <a:pt x="1749044" y="621918"/>
                </a:lnTo>
                <a:lnTo>
                  <a:pt x="1749044" y="690752"/>
                </a:lnTo>
                <a:lnTo>
                  <a:pt x="1595501" y="690752"/>
                </a:lnTo>
                <a:lnTo>
                  <a:pt x="1546154" y="696438"/>
                </a:lnTo>
                <a:lnTo>
                  <a:pt x="1500864" y="712632"/>
                </a:lnTo>
                <a:lnTo>
                  <a:pt x="1460920" y="738039"/>
                </a:lnTo>
                <a:lnTo>
                  <a:pt x="1427609" y="771363"/>
                </a:lnTo>
                <a:lnTo>
                  <a:pt x="1402220" y="811310"/>
                </a:lnTo>
                <a:lnTo>
                  <a:pt x="1386042" y="856584"/>
                </a:lnTo>
                <a:lnTo>
                  <a:pt x="1380363" y="905890"/>
                </a:lnTo>
                <a:lnTo>
                  <a:pt x="1380363" y="1349120"/>
                </a:lnTo>
                <a:lnTo>
                  <a:pt x="1380998" y="1349120"/>
                </a:lnTo>
                <a:lnTo>
                  <a:pt x="1380998" y="1487931"/>
                </a:lnTo>
                <a:lnTo>
                  <a:pt x="1373001" y="1537503"/>
                </a:lnTo>
                <a:lnTo>
                  <a:pt x="1350733" y="1580558"/>
                </a:lnTo>
                <a:lnTo>
                  <a:pt x="1316779" y="1614512"/>
                </a:lnTo>
                <a:lnTo>
                  <a:pt x="1273724" y="1636780"/>
                </a:lnTo>
                <a:lnTo>
                  <a:pt x="1224153" y="1644777"/>
                </a:lnTo>
                <a:lnTo>
                  <a:pt x="264414" y="1644777"/>
                </a:lnTo>
                <a:lnTo>
                  <a:pt x="214842" y="1636780"/>
                </a:lnTo>
                <a:lnTo>
                  <a:pt x="171787" y="1614512"/>
                </a:lnTo>
                <a:lnTo>
                  <a:pt x="137833" y="1580558"/>
                </a:lnTo>
                <a:lnTo>
                  <a:pt x="115565" y="1537503"/>
                </a:lnTo>
                <a:lnTo>
                  <a:pt x="107568" y="1487931"/>
                </a:lnTo>
                <a:lnTo>
                  <a:pt x="107568" y="284988"/>
                </a:lnTo>
                <a:lnTo>
                  <a:pt x="115565" y="235416"/>
                </a:lnTo>
                <a:lnTo>
                  <a:pt x="137833" y="192361"/>
                </a:lnTo>
                <a:lnTo>
                  <a:pt x="171787" y="158407"/>
                </a:lnTo>
                <a:lnTo>
                  <a:pt x="214842" y="136139"/>
                </a:lnTo>
                <a:lnTo>
                  <a:pt x="264414" y="128142"/>
                </a:lnTo>
                <a:lnTo>
                  <a:pt x="1224153" y="128142"/>
                </a:lnTo>
                <a:lnTo>
                  <a:pt x="1273724" y="136139"/>
                </a:lnTo>
                <a:lnTo>
                  <a:pt x="1316779" y="158407"/>
                </a:lnTo>
                <a:lnTo>
                  <a:pt x="1350733" y="192361"/>
                </a:lnTo>
                <a:lnTo>
                  <a:pt x="1373001" y="235416"/>
                </a:lnTo>
                <a:lnTo>
                  <a:pt x="1380998" y="284988"/>
                </a:lnTo>
                <a:lnTo>
                  <a:pt x="1380998" y="493394"/>
                </a:lnTo>
                <a:lnTo>
                  <a:pt x="1382522" y="493394"/>
                </a:lnTo>
                <a:lnTo>
                  <a:pt x="1405223" y="533146"/>
                </a:lnTo>
                <a:lnTo>
                  <a:pt x="1435100" y="542289"/>
                </a:lnTo>
                <a:lnTo>
                  <a:pt x="1451052" y="539884"/>
                </a:lnTo>
                <a:lnTo>
                  <a:pt x="1465087" y="533146"/>
                </a:lnTo>
                <a:lnTo>
                  <a:pt x="1476480" y="522787"/>
                </a:lnTo>
                <a:lnTo>
                  <a:pt x="1484503" y="509524"/>
                </a:lnTo>
                <a:lnTo>
                  <a:pt x="1487805" y="493394"/>
                </a:lnTo>
                <a:lnTo>
                  <a:pt x="1488567" y="493394"/>
                </a:lnTo>
                <a:lnTo>
                  <a:pt x="1488694" y="240411"/>
                </a:lnTo>
                <a:lnTo>
                  <a:pt x="1483487" y="198119"/>
                </a:lnTo>
                <a:lnTo>
                  <a:pt x="1469042" y="151555"/>
                </a:lnTo>
                <a:lnTo>
                  <a:pt x="1446185" y="109412"/>
                </a:lnTo>
                <a:lnTo>
                  <a:pt x="1415910" y="72689"/>
                </a:lnTo>
                <a:lnTo>
                  <a:pt x="1379212" y="42387"/>
                </a:lnTo>
                <a:lnTo>
                  <a:pt x="1337087" y="19505"/>
                </a:lnTo>
                <a:lnTo>
                  <a:pt x="1290529" y="5042"/>
                </a:lnTo>
                <a:lnTo>
                  <a:pt x="1240536" y="0"/>
                </a:lnTo>
                <a:close/>
              </a:path>
            </a:pathLst>
          </a:custGeom>
          <a:solidFill>
            <a:srgbClr val="F8AE64"/>
          </a:solid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7CE84573-4D01-400A-A5F5-A55AC58BC678}"/>
              </a:ext>
            </a:extLst>
          </p:cNvPr>
          <p:cNvSpPr/>
          <p:nvPr/>
        </p:nvSpPr>
        <p:spPr>
          <a:xfrm>
            <a:off x="3007350" y="1624983"/>
            <a:ext cx="1405890" cy="1329690"/>
          </a:xfrm>
          <a:custGeom>
            <a:avLst/>
            <a:gdLst/>
            <a:ahLst/>
            <a:cxnLst/>
            <a:rect l="l" t="t" r="r" b="b"/>
            <a:pathLst>
              <a:path w="1874520" h="1772920">
                <a:moveTo>
                  <a:pt x="1242187" y="0"/>
                </a:moveTo>
                <a:lnTo>
                  <a:pt x="248412" y="0"/>
                </a:lnTo>
                <a:lnTo>
                  <a:pt x="198358" y="5042"/>
                </a:lnTo>
                <a:lnTo>
                  <a:pt x="151733" y="19504"/>
                </a:lnTo>
                <a:lnTo>
                  <a:pt x="109537" y="42386"/>
                </a:lnTo>
                <a:lnTo>
                  <a:pt x="72770" y="72691"/>
                </a:lnTo>
                <a:lnTo>
                  <a:pt x="42433" y="109419"/>
                </a:lnTo>
                <a:lnTo>
                  <a:pt x="19526" y="151572"/>
                </a:lnTo>
                <a:lnTo>
                  <a:pt x="5048" y="198151"/>
                </a:lnTo>
                <a:lnTo>
                  <a:pt x="0" y="248157"/>
                </a:lnTo>
                <a:lnTo>
                  <a:pt x="0" y="1524762"/>
                </a:lnTo>
                <a:lnTo>
                  <a:pt x="5048" y="1574768"/>
                </a:lnTo>
                <a:lnTo>
                  <a:pt x="19526" y="1621347"/>
                </a:lnTo>
                <a:lnTo>
                  <a:pt x="42433" y="1663500"/>
                </a:lnTo>
                <a:lnTo>
                  <a:pt x="72771" y="1700228"/>
                </a:lnTo>
                <a:lnTo>
                  <a:pt x="109537" y="1730533"/>
                </a:lnTo>
                <a:lnTo>
                  <a:pt x="151733" y="1753415"/>
                </a:lnTo>
                <a:lnTo>
                  <a:pt x="198358" y="1767877"/>
                </a:lnTo>
                <a:lnTo>
                  <a:pt x="248412" y="1772919"/>
                </a:lnTo>
                <a:lnTo>
                  <a:pt x="1242187" y="1772919"/>
                </a:lnTo>
                <a:lnTo>
                  <a:pt x="1292240" y="1767877"/>
                </a:lnTo>
                <a:lnTo>
                  <a:pt x="1338865" y="1753415"/>
                </a:lnTo>
                <a:lnTo>
                  <a:pt x="1381061" y="1730533"/>
                </a:lnTo>
                <a:lnTo>
                  <a:pt x="1417828" y="1700228"/>
                </a:lnTo>
                <a:lnTo>
                  <a:pt x="1448165" y="1663500"/>
                </a:lnTo>
                <a:lnTo>
                  <a:pt x="1471072" y="1621347"/>
                </a:lnTo>
                <a:lnTo>
                  <a:pt x="1485550" y="1574768"/>
                </a:lnTo>
                <a:lnTo>
                  <a:pt x="1490599" y="1524762"/>
                </a:lnTo>
                <a:lnTo>
                  <a:pt x="1490471" y="905890"/>
                </a:lnTo>
                <a:lnTo>
                  <a:pt x="1498897" y="864248"/>
                </a:lnTo>
                <a:lnTo>
                  <a:pt x="1521872" y="830214"/>
                </a:lnTo>
                <a:lnTo>
                  <a:pt x="1555944" y="807253"/>
                </a:lnTo>
                <a:lnTo>
                  <a:pt x="1597659" y="798829"/>
                </a:lnTo>
                <a:lnTo>
                  <a:pt x="1751456" y="798829"/>
                </a:lnTo>
                <a:lnTo>
                  <a:pt x="1751456" y="867790"/>
                </a:lnTo>
                <a:lnTo>
                  <a:pt x="1874519" y="744854"/>
                </a:lnTo>
                <a:lnTo>
                  <a:pt x="1751456" y="621918"/>
                </a:lnTo>
                <a:lnTo>
                  <a:pt x="1751456" y="690752"/>
                </a:lnTo>
                <a:lnTo>
                  <a:pt x="1597659" y="690752"/>
                </a:lnTo>
                <a:lnTo>
                  <a:pt x="1548259" y="696438"/>
                </a:lnTo>
                <a:lnTo>
                  <a:pt x="1502917" y="712632"/>
                </a:lnTo>
                <a:lnTo>
                  <a:pt x="1462925" y="738039"/>
                </a:lnTo>
                <a:lnTo>
                  <a:pt x="1429574" y="771363"/>
                </a:lnTo>
                <a:lnTo>
                  <a:pt x="1404153" y="811310"/>
                </a:lnTo>
                <a:lnTo>
                  <a:pt x="1387954" y="856584"/>
                </a:lnTo>
                <a:lnTo>
                  <a:pt x="1382267" y="905890"/>
                </a:lnTo>
                <a:lnTo>
                  <a:pt x="1382267" y="1349120"/>
                </a:lnTo>
                <a:lnTo>
                  <a:pt x="1382902" y="1349120"/>
                </a:lnTo>
                <a:lnTo>
                  <a:pt x="1382902" y="1487931"/>
                </a:lnTo>
                <a:lnTo>
                  <a:pt x="1374891" y="1537503"/>
                </a:lnTo>
                <a:lnTo>
                  <a:pt x="1352585" y="1580558"/>
                </a:lnTo>
                <a:lnTo>
                  <a:pt x="1318574" y="1614512"/>
                </a:lnTo>
                <a:lnTo>
                  <a:pt x="1275450" y="1636780"/>
                </a:lnTo>
                <a:lnTo>
                  <a:pt x="1225803" y="1644777"/>
                </a:lnTo>
                <a:lnTo>
                  <a:pt x="264794" y="1644777"/>
                </a:lnTo>
                <a:lnTo>
                  <a:pt x="215148" y="1636780"/>
                </a:lnTo>
                <a:lnTo>
                  <a:pt x="172024" y="1614512"/>
                </a:lnTo>
                <a:lnTo>
                  <a:pt x="138013" y="1580558"/>
                </a:lnTo>
                <a:lnTo>
                  <a:pt x="115707" y="1537503"/>
                </a:lnTo>
                <a:lnTo>
                  <a:pt x="107695" y="1487931"/>
                </a:lnTo>
                <a:lnTo>
                  <a:pt x="107695" y="284988"/>
                </a:lnTo>
                <a:lnTo>
                  <a:pt x="115707" y="235416"/>
                </a:lnTo>
                <a:lnTo>
                  <a:pt x="138013" y="192361"/>
                </a:lnTo>
                <a:lnTo>
                  <a:pt x="172024" y="158407"/>
                </a:lnTo>
                <a:lnTo>
                  <a:pt x="215148" y="136139"/>
                </a:lnTo>
                <a:lnTo>
                  <a:pt x="264794" y="128142"/>
                </a:lnTo>
                <a:lnTo>
                  <a:pt x="1225803" y="128142"/>
                </a:lnTo>
                <a:lnTo>
                  <a:pt x="1275450" y="136139"/>
                </a:lnTo>
                <a:lnTo>
                  <a:pt x="1318574" y="158407"/>
                </a:lnTo>
                <a:lnTo>
                  <a:pt x="1352585" y="192361"/>
                </a:lnTo>
                <a:lnTo>
                  <a:pt x="1374891" y="235416"/>
                </a:lnTo>
                <a:lnTo>
                  <a:pt x="1382902" y="284988"/>
                </a:lnTo>
                <a:lnTo>
                  <a:pt x="1382902" y="493394"/>
                </a:lnTo>
                <a:lnTo>
                  <a:pt x="1384427" y="493394"/>
                </a:lnTo>
                <a:lnTo>
                  <a:pt x="1407144" y="533146"/>
                </a:lnTo>
                <a:lnTo>
                  <a:pt x="1437131" y="542289"/>
                </a:lnTo>
                <a:lnTo>
                  <a:pt x="1453084" y="539884"/>
                </a:lnTo>
                <a:lnTo>
                  <a:pt x="1467119" y="533146"/>
                </a:lnTo>
                <a:lnTo>
                  <a:pt x="1478512" y="522787"/>
                </a:lnTo>
                <a:lnTo>
                  <a:pt x="1486534" y="509524"/>
                </a:lnTo>
                <a:lnTo>
                  <a:pt x="1489837" y="493394"/>
                </a:lnTo>
                <a:lnTo>
                  <a:pt x="1490599" y="493394"/>
                </a:lnTo>
                <a:lnTo>
                  <a:pt x="1490726" y="240411"/>
                </a:lnTo>
                <a:lnTo>
                  <a:pt x="1485518" y="198119"/>
                </a:lnTo>
                <a:lnTo>
                  <a:pt x="1471060" y="151555"/>
                </a:lnTo>
                <a:lnTo>
                  <a:pt x="1448163" y="109412"/>
                </a:lnTo>
                <a:lnTo>
                  <a:pt x="1417832" y="72689"/>
                </a:lnTo>
                <a:lnTo>
                  <a:pt x="1381066" y="42387"/>
                </a:lnTo>
                <a:lnTo>
                  <a:pt x="1338869" y="19505"/>
                </a:lnTo>
                <a:lnTo>
                  <a:pt x="1292242" y="5042"/>
                </a:lnTo>
                <a:lnTo>
                  <a:pt x="1242187" y="0"/>
                </a:lnTo>
                <a:close/>
              </a:path>
            </a:pathLst>
          </a:custGeom>
          <a:solidFill>
            <a:srgbClr val="62A437"/>
          </a:solid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D5904265-8DDB-434D-A891-B2E7E07A61C0}"/>
              </a:ext>
            </a:extLst>
          </p:cNvPr>
          <p:cNvSpPr/>
          <p:nvPr/>
        </p:nvSpPr>
        <p:spPr>
          <a:xfrm>
            <a:off x="5051415" y="1624983"/>
            <a:ext cx="1405890" cy="1329690"/>
          </a:xfrm>
          <a:custGeom>
            <a:avLst/>
            <a:gdLst/>
            <a:ahLst/>
            <a:cxnLst/>
            <a:rect l="l" t="t" r="r" b="b"/>
            <a:pathLst>
              <a:path w="1874520" h="1772920">
                <a:moveTo>
                  <a:pt x="1242186" y="0"/>
                </a:moveTo>
                <a:lnTo>
                  <a:pt x="248411" y="0"/>
                </a:lnTo>
                <a:lnTo>
                  <a:pt x="198358" y="5042"/>
                </a:lnTo>
                <a:lnTo>
                  <a:pt x="151733" y="19504"/>
                </a:lnTo>
                <a:lnTo>
                  <a:pt x="109537" y="42386"/>
                </a:lnTo>
                <a:lnTo>
                  <a:pt x="72771" y="72691"/>
                </a:lnTo>
                <a:lnTo>
                  <a:pt x="42433" y="109419"/>
                </a:lnTo>
                <a:lnTo>
                  <a:pt x="19526" y="151572"/>
                </a:lnTo>
                <a:lnTo>
                  <a:pt x="5048" y="198151"/>
                </a:lnTo>
                <a:lnTo>
                  <a:pt x="0" y="248157"/>
                </a:lnTo>
                <a:lnTo>
                  <a:pt x="0" y="1524762"/>
                </a:lnTo>
                <a:lnTo>
                  <a:pt x="5048" y="1574768"/>
                </a:lnTo>
                <a:lnTo>
                  <a:pt x="19526" y="1621347"/>
                </a:lnTo>
                <a:lnTo>
                  <a:pt x="42433" y="1663500"/>
                </a:lnTo>
                <a:lnTo>
                  <a:pt x="72771" y="1700228"/>
                </a:lnTo>
                <a:lnTo>
                  <a:pt x="109537" y="1730533"/>
                </a:lnTo>
                <a:lnTo>
                  <a:pt x="151733" y="1753415"/>
                </a:lnTo>
                <a:lnTo>
                  <a:pt x="198358" y="1767877"/>
                </a:lnTo>
                <a:lnTo>
                  <a:pt x="248411" y="1772919"/>
                </a:lnTo>
                <a:lnTo>
                  <a:pt x="1242186" y="1772919"/>
                </a:lnTo>
                <a:lnTo>
                  <a:pt x="1292240" y="1767877"/>
                </a:lnTo>
                <a:lnTo>
                  <a:pt x="1338865" y="1753415"/>
                </a:lnTo>
                <a:lnTo>
                  <a:pt x="1381061" y="1730533"/>
                </a:lnTo>
                <a:lnTo>
                  <a:pt x="1417827" y="1700228"/>
                </a:lnTo>
                <a:lnTo>
                  <a:pt x="1448165" y="1663500"/>
                </a:lnTo>
                <a:lnTo>
                  <a:pt x="1471072" y="1621347"/>
                </a:lnTo>
                <a:lnTo>
                  <a:pt x="1485550" y="1574768"/>
                </a:lnTo>
                <a:lnTo>
                  <a:pt x="1490599" y="1524762"/>
                </a:lnTo>
                <a:lnTo>
                  <a:pt x="1490471" y="905890"/>
                </a:lnTo>
                <a:lnTo>
                  <a:pt x="1498897" y="864248"/>
                </a:lnTo>
                <a:lnTo>
                  <a:pt x="1521872" y="830214"/>
                </a:lnTo>
                <a:lnTo>
                  <a:pt x="1555944" y="807253"/>
                </a:lnTo>
                <a:lnTo>
                  <a:pt x="1597659" y="798829"/>
                </a:lnTo>
                <a:lnTo>
                  <a:pt x="1751456" y="798829"/>
                </a:lnTo>
                <a:lnTo>
                  <a:pt x="1751456" y="867790"/>
                </a:lnTo>
                <a:lnTo>
                  <a:pt x="1874519" y="744854"/>
                </a:lnTo>
                <a:lnTo>
                  <a:pt x="1751456" y="621918"/>
                </a:lnTo>
                <a:lnTo>
                  <a:pt x="1751456" y="690752"/>
                </a:lnTo>
                <a:lnTo>
                  <a:pt x="1597659" y="690752"/>
                </a:lnTo>
                <a:lnTo>
                  <a:pt x="1548259" y="696438"/>
                </a:lnTo>
                <a:lnTo>
                  <a:pt x="1502918" y="712632"/>
                </a:lnTo>
                <a:lnTo>
                  <a:pt x="1462925" y="738039"/>
                </a:lnTo>
                <a:lnTo>
                  <a:pt x="1429574" y="771363"/>
                </a:lnTo>
                <a:lnTo>
                  <a:pt x="1404153" y="811310"/>
                </a:lnTo>
                <a:lnTo>
                  <a:pt x="1387954" y="856584"/>
                </a:lnTo>
                <a:lnTo>
                  <a:pt x="1382267" y="905890"/>
                </a:lnTo>
                <a:lnTo>
                  <a:pt x="1382267" y="1349120"/>
                </a:lnTo>
                <a:lnTo>
                  <a:pt x="1382902" y="1349120"/>
                </a:lnTo>
                <a:lnTo>
                  <a:pt x="1382902" y="1487931"/>
                </a:lnTo>
                <a:lnTo>
                  <a:pt x="1374891" y="1537503"/>
                </a:lnTo>
                <a:lnTo>
                  <a:pt x="1352585" y="1580558"/>
                </a:lnTo>
                <a:lnTo>
                  <a:pt x="1318574" y="1614512"/>
                </a:lnTo>
                <a:lnTo>
                  <a:pt x="1275450" y="1636780"/>
                </a:lnTo>
                <a:lnTo>
                  <a:pt x="1225803" y="1644777"/>
                </a:lnTo>
                <a:lnTo>
                  <a:pt x="264794" y="1644777"/>
                </a:lnTo>
                <a:lnTo>
                  <a:pt x="215148" y="1636780"/>
                </a:lnTo>
                <a:lnTo>
                  <a:pt x="172024" y="1614512"/>
                </a:lnTo>
                <a:lnTo>
                  <a:pt x="138013" y="1580558"/>
                </a:lnTo>
                <a:lnTo>
                  <a:pt x="115707" y="1537503"/>
                </a:lnTo>
                <a:lnTo>
                  <a:pt x="107695" y="1487931"/>
                </a:lnTo>
                <a:lnTo>
                  <a:pt x="107695" y="284988"/>
                </a:lnTo>
                <a:lnTo>
                  <a:pt x="115707" y="235416"/>
                </a:lnTo>
                <a:lnTo>
                  <a:pt x="138013" y="192361"/>
                </a:lnTo>
                <a:lnTo>
                  <a:pt x="172024" y="158407"/>
                </a:lnTo>
                <a:lnTo>
                  <a:pt x="215148" y="136139"/>
                </a:lnTo>
                <a:lnTo>
                  <a:pt x="264794" y="128142"/>
                </a:lnTo>
                <a:lnTo>
                  <a:pt x="1225803" y="128142"/>
                </a:lnTo>
                <a:lnTo>
                  <a:pt x="1275450" y="136139"/>
                </a:lnTo>
                <a:lnTo>
                  <a:pt x="1318574" y="158407"/>
                </a:lnTo>
                <a:lnTo>
                  <a:pt x="1352585" y="192361"/>
                </a:lnTo>
                <a:lnTo>
                  <a:pt x="1374891" y="235416"/>
                </a:lnTo>
                <a:lnTo>
                  <a:pt x="1382902" y="284988"/>
                </a:lnTo>
                <a:lnTo>
                  <a:pt x="1382902" y="493394"/>
                </a:lnTo>
                <a:lnTo>
                  <a:pt x="1384427" y="493394"/>
                </a:lnTo>
                <a:lnTo>
                  <a:pt x="1407144" y="533146"/>
                </a:lnTo>
                <a:lnTo>
                  <a:pt x="1437131" y="542289"/>
                </a:lnTo>
                <a:lnTo>
                  <a:pt x="1453084" y="539884"/>
                </a:lnTo>
                <a:lnTo>
                  <a:pt x="1467119" y="533146"/>
                </a:lnTo>
                <a:lnTo>
                  <a:pt x="1478512" y="522787"/>
                </a:lnTo>
                <a:lnTo>
                  <a:pt x="1486534" y="509524"/>
                </a:lnTo>
                <a:lnTo>
                  <a:pt x="1489836" y="493394"/>
                </a:lnTo>
                <a:lnTo>
                  <a:pt x="1490599" y="493394"/>
                </a:lnTo>
                <a:lnTo>
                  <a:pt x="1490726" y="240411"/>
                </a:lnTo>
                <a:lnTo>
                  <a:pt x="1485518" y="198119"/>
                </a:lnTo>
                <a:lnTo>
                  <a:pt x="1471060" y="151555"/>
                </a:lnTo>
                <a:lnTo>
                  <a:pt x="1448163" y="109412"/>
                </a:lnTo>
                <a:lnTo>
                  <a:pt x="1417832" y="72689"/>
                </a:lnTo>
                <a:lnTo>
                  <a:pt x="1381066" y="42387"/>
                </a:lnTo>
                <a:lnTo>
                  <a:pt x="1338869" y="19505"/>
                </a:lnTo>
                <a:lnTo>
                  <a:pt x="1292242" y="5042"/>
                </a:lnTo>
                <a:lnTo>
                  <a:pt x="1242186" y="0"/>
                </a:lnTo>
                <a:close/>
              </a:path>
            </a:pathLst>
          </a:custGeom>
          <a:solidFill>
            <a:srgbClr val="44C1A2"/>
          </a:solid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407225EE-6ADD-4311-9292-787E2C217CBE}"/>
              </a:ext>
            </a:extLst>
          </p:cNvPr>
          <p:cNvSpPr/>
          <p:nvPr/>
        </p:nvSpPr>
        <p:spPr>
          <a:xfrm>
            <a:off x="7143104" y="1600217"/>
            <a:ext cx="1118235" cy="1329690"/>
          </a:xfrm>
          <a:custGeom>
            <a:avLst/>
            <a:gdLst/>
            <a:ahLst/>
            <a:cxnLst/>
            <a:rect l="l" t="t" r="r" b="b"/>
            <a:pathLst>
              <a:path w="1490979" h="1772920">
                <a:moveTo>
                  <a:pt x="107823" y="1046480"/>
                </a:moveTo>
                <a:lnTo>
                  <a:pt x="126" y="1046480"/>
                </a:lnTo>
                <a:lnTo>
                  <a:pt x="0" y="1532509"/>
                </a:lnTo>
                <a:lnTo>
                  <a:pt x="5207" y="1574800"/>
                </a:lnTo>
                <a:lnTo>
                  <a:pt x="17399" y="1615694"/>
                </a:lnTo>
                <a:lnTo>
                  <a:pt x="18796" y="1618742"/>
                </a:lnTo>
                <a:lnTo>
                  <a:pt x="19685" y="1621409"/>
                </a:lnTo>
                <a:lnTo>
                  <a:pt x="25400" y="1632077"/>
                </a:lnTo>
                <a:lnTo>
                  <a:pt x="36068" y="1653413"/>
                </a:lnTo>
                <a:lnTo>
                  <a:pt x="40005" y="1658747"/>
                </a:lnTo>
                <a:lnTo>
                  <a:pt x="42545" y="1663446"/>
                </a:lnTo>
                <a:lnTo>
                  <a:pt x="50165" y="1672717"/>
                </a:lnTo>
                <a:lnTo>
                  <a:pt x="60706" y="1687195"/>
                </a:lnTo>
                <a:lnTo>
                  <a:pt x="67818" y="1694052"/>
                </a:lnTo>
                <a:lnTo>
                  <a:pt x="72898" y="1700276"/>
                </a:lnTo>
                <a:lnTo>
                  <a:pt x="80772" y="1706752"/>
                </a:lnTo>
                <a:lnTo>
                  <a:pt x="90550" y="1716277"/>
                </a:lnTo>
                <a:lnTo>
                  <a:pt x="96393" y="1719580"/>
                </a:lnTo>
                <a:lnTo>
                  <a:pt x="109649" y="1730533"/>
                </a:lnTo>
                <a:lnTo>
                  <a:pt x="151892" y="1753362"/>
                </a:lnTo>
                <a:lnTo>
                  <a:pt x="159512" y="1755775"/>
                </a:lnTo>
                <a:lnTo>
                  <a:pt x="163195" y="1757807"/>
                </a:lnTo>
                <a:lnTo>
                  <a:pt x="186690" y="1764157"/>
                </a:lnTo>
                <a:lnTo>
                  <a:pt x="198500" y="1767839"/>
                </a:lnTo>
                <a:lnTo>
                  <a:pt x="201295" y="1768221"/>
                </a:lnTo>
                <a:lnTo>
                  <a:pt x="204597" y="1768983"/>
                </a:lnTo>
                <a:lnTo>
                  <a:pt x="248539" y="1772920"/>
                </a:lnTo>
                <a:lnTo>
                  <a:pt x="1242441" y="1772920"/>
                </a:lnTo>
                <a:lnTo>
                  <a:pt x="1292536" y="1767877"/>
                </a:lnTo>
                <a:lnTo>
                  <a:pt x="1339193" y="1753415"/>
                </a:lnTo>
                <a:lnTo>
                  <a:pt x="1381449" y="1730502"/>
                </a:lnTo>
                <a:lnTo>
                  <a:pt x="1418193" y="1700228"/>
                </a:lnTo>
                <a:lnTo>
                  <a:pt x="1448568" y="1663446"/>
                </a:lnTo>
                <a:lnTo>
                  <a:pt x="1458716" y="1644777"/>
                </a:lnTo>
                <a:lnTo>
                  <a:pt x="264922" y="1644777"/>
                </a:lnTo>
                <a:lnTo>
                  <a:pt x="207264" y="1633220"/>
                </a:lnTo>
                <a:lnTo>
                  <a:pt x="159512" y="1602739"/>
                </a:lnTo>
                <a:lnTo>
                  <a:pt x="125984" y="1557527"/>
                </a:lnTo>
                <a:lnTo>
                  <a:pt x="110998" y="1519555"/>
                </a:lnTo>
                <a:lnTo>
                  <a:pt x="107823" y="1487932"/>
                </a:lnTo>
                <a:lnTo>
                  <a:pt x="107823" y="1046480"/>
                </a:lnTo>
                <a:close/>
              </a:path>
              <a:path w="1490979" h="1772920">
                <a:moveTo>
                  <a:pt x="1458716" y="128143"/>
                </a:moveTo>
                <a:lnTo>
                  <a:pt x="1226185" y="128143"/>
                </a:lnTo>
                <a:lnTo>
                  <a:pt x="1257815" y="131325"/>
                </a:lnTo>
                <a:lnTo>
                  <a:pt x="1287303" y="140462"/>
                </a:lnTo>
                <a:lnTo>
                  <a:pt x="1337183" y="174117"/>
                </a:lnTo>
                <a:lnTo>
                  <a:pt x="1370838" y="223900"/>
                </a:lnTo>
                <a:lnTo>
                  <a:pt x="1381462" y="261127"/>
                </a:lnTo>
                <a:lnTo>
                  <a:pt x="1383284" y="284988"/>
                </a:lnTo>
                <a:lnTo>
                  <a:pt x="1383284" y="1487932"/>
                </a:lnTo>
                <a:lnTo>
                  <a:pt x="1375272" y="1537503"/>
                </a:lnTo>
                <a:lnTo>
                  <a:pt x="1352966" y="1580558"/>
                </a:lnTo>
                <a:lnTo>
                  <a:pt x="1318955" y="1614512"/>
                </a:lnTo>
                <a:lnTo>
                  <a:pt x="1275831" y="1636780"/>
                </a:lnTo>
                <a:lnTo>
                  <a:pt x="1226185" y="1644777"/>
                </a:lnTo>
                <a:lnTo>
                  <a:pt x="1458716" y="1644777"/>
                </a:lnTo>
                <a:lnTo>
                  <a:pt x="1471451" y="1621347"/>
                </a:lnTo>
                <a:lnTo>
                  <a:pt x="1485931" y="1574768"/>
                </a:lnTo>
                <a:lnTo>
                  <a:pt x="1490980" y="1524762"/>
                </a:lnTo>
                <a:lnTo>
                  <a:pt x="1490980" y="248158"/>
                </a:lnTo>
                <a:lnTo>
                  <a:pt x="1485921" y="198120"/>
                </a:lnTo>
                <a:lnTo>
                  <a:pt x="1471451" y="151572"/>
                </a:lnTo>
                <a:lnTo>
                  <a:pt x="1458716" y="128143"/>
                </a:lnTo>
                <a:close/>
              </a:path>
              <a:path w="1490979" h="1772920">
                <a:moveTo>
                  <a:pt x="53594" y="997585"/>
                </a:moveTo>
                <a:lnTo>
                  <a:pt x="12213" y="1017087"/>
                </a:lnTo>
                <a:lnTo>
                  <a:pt x="889" y="1046480"/>
                </a:lnTo>
                <a:lnTo>
                  <a:pt x="106299" y="1046480"/>
                </a:lnTo>
                <a:lnTo>
                  <a:pt x="83581" y="1006728"/>
                </a:lnTo>
                <a:lnTo>
                  <a:pt x="53594" y="997585"/>
                </a:lnTo>
                <a:close/>
              </a:path>
              <a:path w="1490979" h="1772920">
                <a:moveTo>
                  <a:pt x="106299" y="493395"/>
                </a:moveTo>
                <a:lnTo>
                  <a:pt x="889" y="493395"/>
                </a:lnTo>
                <a:lnTo>
                  <a:pt x="4191" y="509524"/>
                </a:lnTo>
                <a:lnTo>
                  <a:pt x="12213" y="522787"/>
                </a:lnTo>
                <a:lnTo>
                  <a:pt x="23606" y="533146"/>
                </a:lnTo>
                <a:lnTo>
                  <a:pt x="37641" y="539884"/>
                </a:lnTo>
                <a:lnTo>
                  <a:pt x="53594" y="542289"/>
                </a:lnTo>
                <a:lnTo>
                  <a:pt x="69546" y="539884"/>
                </a:lnTo>
                <a:lnTo>
                  <a:pt x="83581" y="533146"/>
                </a:lnTo>
                <a:lnTo>
                  <a:pt x="94974" y="522787"/>
                </a:lnTo>
                <a:lnTo>
                  <a:pt x="102997" y="509524"/>
                </a:lnTo>
                <a:lnTo>
                  <a:pt x="106299" y="493395"/>
                </a:lnTo>
                <a:close/>
              </a:path>
              <a:path w="1490979" h="1772920">
                <a:moveTo>
                  <a:pt x="1242441" y="0"/>
                </a:moveTo>
                <a:lnTo>
                  <a:pt x="248539" y="0"/>
                </a:lnTo>
                <a:lnTo>
                  <a:pt x="237351" y="240"/>
                </a:lnTo>
                <a:lnTo>
                  <a:pt x="226282" y="968"/>
                </a:lnTo>
                <a:lnTo>
                  <a:pt x="215356" y="2196"/>
                </a:lnTo>
                <a:lnTo>
                  <a:pt x="204597" y="3937"/>
                </a:lnTo>
                <a:lnTo>
                  <a:pt x="201295" y="4699"/>
                </a:lnTo>
                <a:lnTo>
                  <a:pt x="198500" y="5080"/>
                </a:lnTo>
                <a:lnTo>
                  <a:pt x="186690" y="8762"/>
                </a:lnTo>
                <a:lnTo>
                  <a:pt x="163195" y="15112"/>
                </a:lnTo>
                <a:lnTo>
                  <a:pt x="159512" y="17145"/>
                </a:lnTo>
                <a:lnTo>
                  <a:pt x="119745" y="35917"/>
                </a:lnTo>
                <a:lnTo>
                  <a:pt x="96393" y="53339"/>
                </a:lnTo>
                <a:lnTo>
                  <a:pt x="90550" y="56642"/>
                </a:lnTo>
                <a:lnTo>
                  <a:pt x="80772" y="66167"/>
                </a:lnTo>
                <a:lnTo>
                  <a:pt x="72859" y="72691"/>
                </a:lnTo>
                <a:lnTo>
                  <a:pt x="67818" y="78867"/>
                </a:lnTo>
                <a:lnTo>
                  <a:pt x="60706" y="85725"/>
                </a:lnTo>
                <a:lnTo>
                  <a:pt x="50165" y="100202"/>
                </a:lnTo>
                <a:lnTo>
                  <a:pt x="42545" y="109474"/>
                </a:lnTo>
                <a:lnTo>
                  <a:pt x="40005" y="114173"/>
                </a:lnTo>
                <a:lnTo>
                  <a:pt x="36068" y="119507"/>
                </a:lnTo>
                <a:lnTo>
                  <a:pt x="25400" y="140970"/>
                </a:lnTo>
                <a:lnTo>
                  <a:pt x="19664" y="151572"/>
                </a:lnTo>
                <a:lnTo>
                  <a:pt x="18796" y="154177"/>
                </a:lnTo>
                <a:lnTo>
                  <a:pt x="17399" y="157225"/>
                </a:lnTo>
                <a:lnTo>
                  <a:pt x="5203" y="198151"/>
                </a:lnTo>
                <a:lnTo>
                  <a:pt x="0" y="240411"/>
                </a:lnTo>
                <a:lnTo>
                  <a:pt x="126" y="493395"/>
                </a:lnTo>
                <a:lnTo>
                  <a:pt x="107823" y="493395"/>
                </a:lnTo>
                <a:lnTo>
                  <a:pt x="107823" y="284988"/>
                </a:lnTo>
                <a:lnTo>
                  <a:pt x="115834" y="235416"/>
                </a:lnTo>
                <a:lnTo>
                  <a:pt x="138140" y="192361"/>
                </a:lnTo>
                <a:lnTo>
                  <a:pt x="172151" y="158407"/>
                </a:lnTo>
                <a:lnTo>
                  <a:pt x="215275" y="136139"/>
                </a:lnTo>
                <a:lnTo>
                  <a:pt x="264922" y="128143"/>
                </a:lnTo>
                <a:lnTo>
                  <a:pt x="1458716" y="128143"/>
                </a:lnTo>
                <a:lnTo>
                  <a:pt x="1448539" y="109419"/>
                </a:lnTo>
                <a:lnTo>
                  <a:pt x="1418193" y="72691"/>
                </a:lnTo>
                <a:lnTo>
                  <a:pt x="1381411" y="42386"/>
                </a:lnTo>
                <a:lnTo>
                  <a:pt x="1339193" y="19504"/>
                </a:lnTo>
                <a:lnTo>
                  <a:pt x="1292536" y="5042"/>
                </a:lnTo>
                <a:lnTo>
                  <a:pt x="1242441" y="0"/>
                </a:lnTo>
                <a:close/>
              </a:path>
            </a:pathLst>
          </a:custGeom>
          <a:solidFill>
            <a:srgbClr val="4EB3CF"/>
          </a:solid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18E53B96-6117-4AED-8D2B-7104B121990E}"/>
              </a:ext>
            </a:extLst>
          </p:cNvPr>
          <p:cNvSpPr txBox="1"/>
          <p:nvPr/>
        </p:nvSpPr>
        <p:spPr>
          <a:xfrm>
            <a:off x="1037770" y="3073092"/>
            <a:ext cx="1516744" cy="16664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14297">
              <a:spcBef>
                <a:spcPts val="75"/>
              </a:spcBef>
            </a:pPr>
            <a:r>
              <a:rPr lang="en-US" sz="1050" b="1" spc="-4" dirty="0">
                <a:latin typeface="Raleway" pitchFamily="2" charset="0"/>
              </a:rPr>
              <a:t>MENUNJUK  OPERATOR</a:t>
            </a:r>
            <a:r>
              <a:rPr lang="en-US" sz="1050" b="1" spc="-26" dirty="0">
                <a:latin typeface="Raleway" pitchFamily="2" charset="0"/>
              </a:rPr>
              <a:t> </a:t>
            </a:r>
            <a:r>
              <a:rPr lang="en-US" sz="1050" b="1" spc="-11" dirty="0">
                <a:latin typeface="Raleway" pitchFamily="2" charset="0"/>
              </a:rPr>
              <a:t>APLIKASI</a:t>
            </a:r>
            <a:endParaRPr lang="en-US" sz="1050" dirty="0">
              <a:latin typeface="Raleway" pitchFamily="2" charset="0"/>
            </a:endParaRPr>
          </a:p>
          <a:p>
            <a:pPr marL="30956" marR="3810">
              <a:spcBef>
                <a:spcPts val="821"/>
              </a:spcBef>
            </a:pPr>
            <a:r>
              <a:rPr sz="1000" dirty="0">
                <a:latin typeface="Raleway" pitchFamily="2" charset="0"/>
              </a:rPr>
              <a:t>IP mengirimkan</a:t>
            </a:r>
            <a:r>
              <a:rPr sz="1000" spc="-90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surat  tugas penunjukan  operator aplikasi  </a:t>
            </a:r>
            <a:r>
              <a:rPr sz="1000" spc="-4" dirty="0">
                <a:latin typeface="Raleway" pitchFamily="2" charset="0"/>
              </a:rPr>
              <a:t>SINDEN </a:t>
            </a:r>
            <a:r>
              <a:rPr sz="1000" dirty="0">
                <a:latin typeface="Raleway" pitchFamily="2" charset="0"/>
              </a:rPr>
              <a:t>ke</a:t>
            </a:r>
            <a:r>
              <a:rPr sz="1000" spc="-30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KASN</a:t>
            </a:r>
          </a:p>
          <a:p>
            <a:pPr marL="30956" marR="42862"/>
            <a:r>
              <a:rPr sz="1000" dirty="0">
                <a:latin typeface="Raleway" pitchFamily="2" charset="0"/>
              </a:rPr>
              <a:t>c.q. Pokja </a:t>
            </a:r>
            <a:r>
              <a:rPr sz="1000" spc="-4" dirty="0">
                <a:latin typeface="Raleway" pitchFamily="2" charset="0"/>
              </a:rPr>
              <a:t>NKKNet  </a:t>
            </a:r>
            <a:r>
              <a:rPr sz="1000" dirty="0">
                <a:latin typeface="Raleway" pitchFamily="2" charset="0"/>
              </a:rPr>
              <a:t>dan operator  melakukan</a:t>
            </a:r>
            <a:r>
              <a:rPr sz="1000" spc="-83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registrasi  kedalam</a:t>
            </a:r>
            <a:r>
              <a:rPr sz="1000" spc="-30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aplikasi</a:t>
            </a: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A9DE1455-2276-4FE4-9FB6-353A2B6E9517}"/>
              </a:ext>
            </a:extLst>
          </p:cNvPr>
          <p:cNvSpPr txBox="1"/>
          <p:nvPr/>
        </p:nvSpPr>
        <p:spPr>
          <a:xfrm>
            <a:off x="1160263" y="2529097"/>
            <a:ext cx="89344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solidFill>
                  <a:srgbClr val="67BCA4"/>
                </a:solidFill>
                <a:latin typeface="Lato" panose="020B0604020202020204" charset="0"/>
                <a:cs typeface="Carlito"/>
              </a:rPr>
              <a:t>LANGKAH</a:t>
            </a:r>
            <a:r>
              <a:rPr sz="1200" b="1" spc="-86" dirty="0">
                <a:solidFill>
                  <a:srgbClr val="67BCA4"/>
                </a:solidFill>
                <a:latin typeface="Lato" panose="020B0604020202020204" charset="0"/>
                <a:cs typeface="Carlito"/>
              </a:rPr>
              <a:t> </a:t>
            </a:r>
            <a:r>
              <a:rPr sz="1200" b="1" dirty="0">
                <a:solidFill>
                  <a:srgbClr val="67BCA4"/>
                </a:solidFill>
                <a:latin typeface="Lato" panose="020B0604020202020204" charset="0"/>
                <a:cs typeface="Carlito"/>
              </a:rPr>
              <a:t>1</a:t>
            </a:r>
            <a:endParaRPr sz="1200" dirty="0">
              <a:latin typeface="Lato" panose="020B0604020202020204" charset="0"/>
              <a:cs typeface="Carlito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402F260B-D3EF-4BF3-9777-940A8474B745}"/>
              </a:ext>
            </a:extLst>
          </p:cNvPr>
          <p:cNvSpPr txBox="1"/>
          <p:nvPr/>
        </p:nvSpPr>
        <p:spPr>
          <a:xfrm>
            <a:off x="2823845" y="3073092"/>
            <a:ext cx="1847621" cy="17690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669" marR="3810">
              <a:spcBef>
                <a:spcPts val="75"/>
              </a:spcBef>
            </a:pPr>
            <a:r>
              <a:rPr lang="en-US" sz="1050" b="1" spc="-4" dirty="0">
                <a:latin typeface="Raleway" pitchFamily="2" charset="0"/>
              </a:rPr>
              <a:t>MEMBENTUK </a:t>
            </a:r>
            <a:r>
              <a:rPr lang="en-US" sz="1050" b="1" dirty="0">
                <a:latin typeface="Raleway" pitchFamily="2" charset="0"/>
              </a:rPr>
              <a:t>TIM </a:t>
            </a:r>
            <a:r>
              <a:rPr lang="en-US" sz="1050" b="1" spc="-4" dirty="0">
                <a:latin typeface="Raleway" pitchFamily="2" charset="0"/>
              </a:rPr>
              <a:t>INTERNAL PENGUKURAN  MANDIRI</a:t>
            </a:r>
            <a:endParaRPr lang="en-US" sz="1050" dirty="0">
              <a:latin typeface="Raleway" pitchFamily="2" charset="0"/>
            </a:endParaRPr>
          </a:p>
          <a:p>
            <a:pPr marL="9525" marR="213831">
              <a:spcBef>
                <a:spcPts val="825"/>
              </a:spcBef>
            </a:pPr>
            <a:r>
              <a:rPr sz="1000" dirty="0">
                <a:latin typeface="Raleway" pitchFamily="2" charset="0"/>
              </a:rPr>
              <a:t>IP </a:t>
            </a:r>
            <a:r>
              <a:rPr sz="1000" dirty="0" err="1">
                <a:latin typeface="Raleway" pitchFamily="2" charset="0"/>
              </a:rPr>
              <a:t>membentuk</a:t>
            </a:r>
            <a:r>
              <a:rPr sz="1000" dirty="0">
                <a:latin typeface="Raleway" pitchFamily="2" charset="0"/>
              </a:rPr>
              <a:t> tim  internal</a:t>
            </a:r>
            <a:r>
              <a:rPr sz="1000" spc="-68" dirty="0">
                <a:latin typeface="Raleway" pitchFamily="2" charset="0"/>
              </a:rPr>
              <a:t> </a:t>
            </a:r>
            <a:r>
              <a:rPr lang="en-US" sz="1000" spc="-68" dirty="0" err="1">
                <a:latin typeface="Raleway" pitchFamily="2" charset="0"/>
              </a:rPr>
              <a:t>pengukuran</a:t>
            </a:r>
            <a:r>
              <a:rPr sz="1000" dirty="0">
                <a:latin typeface="Raleway" pitchFamily="2" charset="0"/>
              </a:rPr>
              <a:t> mandiri </a:t>
            </a:r>
            <a:r>
              <a:rPr lang="en-US" sz="1000" dirty="0" err="1">
                <a:latin typeface="Raleway" pitchFamily="2" charset="0"/>
              </a:rPr>
              <a:t>tingkat</a:t>
            </a:r>
            <a:r>
              <a:rPr lang="en-US" sz="1000" dirty="0">
                <a:latin typeface="Raleway" pitchFamily="2" charset="0"/>
              </a:rPr>
              <a:t> </a:t>
            </a:r>
            <a:r>
              <a:rPr lang="en-US" sz="1000" dirty="0" err="1">
                <a:latin typeface="Raleway" pitchFamily="2" charset="0"/>
              </a:rPr>
              <a:t>kepatuhan</a:t>
            </a:r>
            <a:r>
              <a:rPr sz="1000" dirty="0">
                <a:latin typeface="Raleway" pitchFamily="2" charset="0"/>
              </a:rPr>
              <a:t> NKK</a:t>
            </a:r>
            <a:r>
              <a:rPr sz="1000" spc="-94" dirty="0">
                <a:latin typeface="Raleway" pitchFamily="2" charset="0"/>
              </a:rPr>
              <a:t> </a:t>
            </a:r>
            <a:r>
              <a:rPr sz="1000" spc="-4" dirty="0">
                <a:latin typeface="Raleway" pitchFamily="2" charset="0"/>
              </a:rPr>
              <a:t>yang  </a:t>
            </a:r>
            <a:r>
              <a:rPr sz="1000" dirty="0">
                <a:latin typeface="Raleway" pitchFamily="2" charset="0"/>
              </a:rPr>
              <a:t>terdiri </a:t>
            </a:r>
            <a:r>
              <a:rPr sz="1000" dirty="0" err="1">
                <a:latin typeface="Raleway" pitchFamily="2" charset="0"/>
              </a:rPr>
              <a:t>dari</a:t>
            </a:r>
            <a:r>
              <a:rPr sz="1000" dirty="0">
                <a:latin typeface="Raleway" pitchFamily="2" charset="0"/>
              </a:rPr>
              <a:t>:</a:t>
            </a:r>
            <a:endParaRPr lang="en-US" sz="1000" dirty="0">
              <a:latin typeface="Raleway" pitchFamily="2" charset="0"/>
            </a:endParaRPr>
          </a:p>
          <a:p>
            <a:pPr marL="174625" marR="213831" indent="-165100">
              <a:spcBef>
                <a:spcPts val="825"/>
              </a:spcBef>
              <a:buFont typeface="+mj-lt"/>
              <a:buAutoNum type="arabicPeriod"/>
            </a:pPr>
            <a:r>
              <a:rPr sz="1000" spc="-4" dirty="0" err="1">
                <a:latin typeface="Raleway" pitchFamily="2" charset="0"/>
              </a:rPr>
              <a:t>Pengarah</a:t>
            </a:r>
            <a:endParaRPr sz="1000" dirty="0">
              <a:latin typeface="Raleway" pitchFamily="2" charset="0"/>
            </a:endParaRPr>
          </a:p>
          <a:p>
            <a:pPr marL="174625" marR="562437" indent="-165100">
              <a:buFont typeface="+mj-lt"/>
              <a:buAutoNum type="arabicPeriod"/>
            </a:pPr>
            <a:r>
              <a:rPr sz="1000" spc="-4" dirty="0" err="1">
                <a:latin typeface="Raleway" pitchFamily="2" charset="0"/>
              </a:rPr>
              <a:t>Ketua</a:t>
            </a:r>
            <a:endParaRPr lang="en-US" sz="1000" spc="-4" dirty="0">
              <a:latin typeface="Raleway" pitchFamily="2" charset="0"/>
            </a:endParaRPr>
          </a:p>
          <a:p>
            <a:pPr marL="174625" marR="562437" indent="-165100">
              <a:buFont typeface="+mj-lt"/>
              <a:buAutoNum type="arabicPeriod"/>
            </a:pPr>
            <a:r>
              <a:rPr sz="1000" spc="-4" dirty="0" err="1">
                <a:latin typeface="Raleway" pitchFamily="2" charset="0"/>
              </a:rPr>
              <a:t>Sekretaris</a:t>
            </a:r>
            <a:endParaRPr lang="en-US" sz="1000" spc="-4" dirty="0">
              <a:latin typeface="Raleway" pitchFamily="2" charset="0"/>
            </a:endParaRPr>
          </a:p>
          <a:p>
            <a:pPr marL="174625" marR="562437" indent="-165100">
              <a:buFont typeface="+mj-lt"/>
              <a:buAutoNum type="arabicPeriod"/>
            </a:pPr>
            <a:r>
              <a:rPr sz="1000" spc="-4" dirty="0" err="1">
                <a:latin typeface="Raleway" pitchFamily="2" charset="0"/>
              </a:rPr>
              <a:t>Anggota</a:t>
            </a:r>
            <a:r>
              <a:rPr lang="en-US" sz="1000" spc="-4" dirty="0">
                <a:latin typeface="Raleway" pitchFamily="2" charset="0"/>
              </a:rPr>
              <a:t> </a:t>
            </a:r>
            <a:r>
              <a:rPr sz="1000" spc="-4" dirty="0">
                <a:latin typeface="Raleway" pitchFamily="2" charset="0"/>
              </a:rPr>
              <a:t>T</a:t>
            </a:r>
            <a:r>
              <a:rPr lang="en-US" sz="1000" spc="-4" dirty="0">
                <a:latin typeface="Raleway" pitchFamily="2" charset="0"/>
              </a:rPr>
              <a:t>i</a:t>
            </a:r>
            <a:r>
              <a:rPr sz="1000" spc="-4" dirty="0">
                <a:latin typeface="Raleway" pitchFamily="2" charset="0"/>
              </a:rPr>
              <a:t>m</a:t>
            </a:r>
            <a:endParaRPr sz="1000" dirty="0">
              <a:latin typeface="Raleway" pitchFamily="2" charset="0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AFF58C11-19D0-4EA9-953A-7D7EFBBA40F7}"/>
              </a:ext>
            </a:extLst>
          </p:cNvPr>
          <p:cNvSpPr txBox="1"/>
          <p:nvPr/>
        </p:nvSpPr>
        <p:spPr>
          <a:xfrm>
            <a:off x="3119555" y="2522048"/>
            <a:ext cx="89344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solidFill>
                  <a:srgbClr val="9E4543"/>
                </a:solidFill>
                <a:latin typeface="Lato" panose="020B0604020202020204" charset="0"/>
                <a:cs typeface="Carlito"/>
              </a:rPr>
              <a:t>LANGKAH</a:t>
            </a:r>
            <a:r>
              <a:rPr sz="1200" b="1" spc="-86" dirty="0">
                <a:solidFill>
                  <a:srgbClr val="9E4543"/>
                </a:solidFill>
                <a:latin typeface="Lato" panose="020B0604020202020204" charset="0"/>
                <a:cs typeface="Carlito"/>
              </a:rPr>
              <a:t> </a:t>
            </a:r>
            <a:r>
              <a:rPr sz="1200" b="1" dirty="0">
                <a:solidFill>
                  <a:srgbClr val="9E4543"/>
                </a:solidFill>
                <a:latin typeface="Lato" panose="020B0604020202020204" charset="0"/>
                <a:cs typeface="Carlito"/>
              </a:rPr>
              <a:t>2</a:t>
            </a:r>
            <a:endParaRPr sz="1200">
              <a:latin typeface="Lato" panose="020B0604020202020204" charset="0"/>
              <a:cs typeface="Carlito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F46B5C79-4C34-417F-B5C2-FE2CBA26B6D3}"/>
              </a:ext>
            </a:extLst>
          </p:cNvPr>
          <p:cNvSpPr txBox="1"/>
          <p:nvPr/>
        </p:nvSpPr>
        <p:spPr>
          <a:xfrm>
            <a:off x="5038367" y="3024492"/>
            <a:ext cx="1674357" cy="19742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050" b="1" spc="-8" dirty="0">
                <a:latin typeface="Raleway" pitchFamily="2" charset="0"/>
              </a:rPr>
              <a:t>MELAKSANAKAN  </a:t>
            </a:r>
            <a:r>
              <a:rPr lang="en-US" sz="1050" b="1" spc="-4" dirty="0">
                <a:latin typeface="Raleway" pitchFamily="2" charset="0"/>
              </a:rPr>
              <a:t>PENGUKURAN</a:t>
            </a:r>
            <a:r>
              <a:rPr lang="en-US" sz="1050" b="1" spc="-49" dirty="0">
                <a:latin typeface="Raleway" pitchFamily="2" charset="0"/>
              </a:rPr>
              <a:t> </a:t>
            </a:r>
            <a:r>
              <a:rPr lang="en-US" sz="1050" b="1" spc="-4" dirty="0">
                <a:latin typeface="Raleway" pitchFamily="2" charset="0"/>
              </a:rPr>
              <a:t>MANDIRI</a:t>
            </a:r>
            <a:endParaRPr lang="en-US" sz="1050" dirty="0">
              <a:latin typeface="Raleway" pitchFamily="2" charset="0"/>
            </a:endParaRPr>
          </a:p>
          <a:p>
            <a:pPr marL="29051" marR="179066">
              <a:spcBef>
                <a:spcPts val="780"/>
              </a:spcBef>
            </a:pPr>
            <a:r>
              <a:rPr sz="1000" spc="-4" dirty="0">
                <a:latin typeface="Raleway" pitchFamily="2" charset="0"/>
              </a:rPr>
              <a:t>Tim yang </a:t>
            </a:r>
            <a:r>
              <a:rPr sz="1000" dirty="0">
                <a:latin typeface="Raleway" pitchFamily="2" charset="0"/>
              </a:rPr>
              <a:t>sudah  terbentuk kemudian  </a:t>
            </a:r>
            <a:r>
              <a:rPr sz="1000" dirty="0" err="1">
                <a:latin typeface="Raleway" pitchFamily="2" charset="0"/>
              </a:rPr>
              <a:t>melaksanakan</a:t>
            </a:r>
            <a:r>
              <a:rPr sz="1000" dirty="0">
                <a:latin typeface="Raleway" pitchFamily="2" charset="0"/>
              </a:rPr>
              <a:t>  </a:t>
            </a:r>
            <a:r>
              <a:rPr lang="en-US" sz="1000" dirty="0" err="1">
                <a:latin typeface="Raleway" pitchFamily="2" charset="0"/>
              </a:rPr>
              <a:t>pengukuran</a:t>
            </a:r>
            <a:r>
              <a:rPr sz="1000" spc="-83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mandiri  </a:t>
            </a:r>
            <a:r>
              <a:rPr lang="en-US" sz="1000" dirty="0" err="1">
                <a:latin typeface="Raleway" pitchFamily="2" charset="0"/>
              </a:rPr>
              <a:t>tingkat</a:t>
            </a:r>
            <a:r>
              <a:rPr lang="en-US" sz="1000" dirty="0">
                <a:latin typeface="Raleway" pitchFamily="2" charset="0"/>
              </a:rPr>
              <a:t> </a:t>
            </a:r>
            <a:r>
              <a:rPr lang="en-US" sz="1000" dirty="0" err="1">
                <a:latin typeface="Raleway" pitchFamily="2" charset="0"/>
              </a:rPr>
              <a:t>kepatuhan</a:t>
            </a:r>
            <a:r>
              <a:rPr sz="1000" dirty="0">
                <a:latin typeface="Raleway" pitchFamily="2" charset="0"/>
              </a:rPr>
              <a:t>  penerapan NKK  melalui aplikasi  </a:t>
            </a:r>
            <a:r>
              <a:rPr sz="1000" spc="-4" dirty="0">
                <a:latin typeface="Raleway" pitchFamily="2" charset="0"/>
              </a:rPr>
              <a:t>SINDEN </a:t>
            </a:r>
            <a:r>
              <a:rPr sz="1000" dirty="0">
                <a:latin typeface="Raleway" pitchFamily="2" charset="0"/>
              </a:rPr>
              <a:t>dan bisa  melaksanakan  koordinasi dengan  Pokja</a:t>
            </a:r>
            <a:r>
              <a:rPr sz="1000" spc="-19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NKK-Net</a:t>
            </a:r>
            <a:r>
              <a:rPr lang="en-US" sz="1000" dirty="0">
                <a:latin typeface="Raleway" pitchFamily="2" charset="0"/>
              </a:rPr>
              <a:t> KASN</a:t>
            </a:r>
            <a:endParaRPr sz="1000" dirty="0">
              <a:latin typeface="Raleway" pitchFamily="2" charset="0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BAA598D9-0D60-4D1D-9838-07D0F08E021A}"/>
              </a:ext>
            </a:extLst>
          </p:cNvPr>
          <p:cNvSpPr txBox="1"/>
          <p:nvPr/>
        </p:nvSpPr>
        <p:spPr>
          <a:xfrm>
            <a:off x="5161715" y="2522048"/>
            <a:ext cx="89344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solidFill>
                  <a:srgbClr val="497537"/>
                </a:solidFill>
                <a:latin typeface="Lato" panose="020B0604020202020204" charset="0"/>
                <a:cs typeface="Carlito"/>
              </a:rPr>
              <a:t>LANGKAH</a:t>
            </a:r>
            <a:r>
              <a:rPr sz="1200" b="1" spc="-86" dirty="0">
                <a:solidFill>
                  <a:srgbClr val="497537"/>
                </a:solidFill>
                <a:latin typeface="Lato" panose="020B0604020202020204" charset="0"/>
                <a:cs typeface="Carlito"/>
              </a:rPr>
              <a:t> </a:t>
            </a:r>
            <a:r>
              <a:rPr sz="1200" b="1" dirty="0">
                <a:solidFill>
                  <a:srgbClr val="497537"/>
                </a:solidFill>
                <a:latin typeface="Lato" panose="020B0604020202020204" charset="0"/>
                <a:cs typeface="Carlito"/>
              </a:rPr>
              <a:t>3</a:t>
            </a:r>
            <a:endParaRPr sz="1200">
              <a:latin typeface="Lato" panose="020B0604020202020204" charset="0"/>
              <a:cs typeface="Carlito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C5F4E1F7-E3DE-4068-B039-3FB074057C6A}"/>
              </a:ext>
            </a:extLst>
          </p:cNvPr>
          <p:cNvSpPr txBox="1"/>
          <p:nvPr/>
        </p:nvSpPr>
        <p:spPr>
          <a:xfrm>
            <a:off x="7105290" y="3008917"/>
            <a:ext cx="1470083" cy="14997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050" b="1" spc="-8" dirty="0">
                <a:latin typeface="Raleway" pitchFamily="2" charset="0"/>
              </a:rPr>
              <a:t>VERIFIKASI &amp; KLARIFIKASI</a:t>
            </a:r>
            <a:endParaRPr lang="en-US" sz="1050" dirty="0">
              <a:latin typeface="Raleway" pitchFamily="2" charset="0"/>
            </a:endParaRPr>
          </a:p>
          <a:p>
            <a:pPr marL="17144" marR="3810">
              <a:spcBef>
                <a:spcPts val="713"/>
              </a:spcBef>
            </a:pPr>
            <a:r>
              <a:rPr sz="1000" dirty="0">
                <a:latin typeface="Raleway" pitchFamily="2" charset="0"/>
              </a:rPr>
              <a:t>Hasil </a:t>
            </a:r>
            <a:r>
              <a:rPr lang="en-US" sz="1000" dirty="0" err="1">
                <a:latin typeface="Raleway" pitchFamily="2" charset="0"/>
              </a:rPr>
              <a:t>pengukuran</a:t>
            </a:r>
            <a:r>
              <a:rPr sz="1000" dirty="0">
                <a:latin typeface="Raleway" pitchFamily="2" charset="0"/>
              </a:rPr>
              <a:t>  mandiri </a:t>
            </a:r>
            <a:r>
              <a:rPr sz="1000" spc="-4" dirty="0">
                <a:latin typeface="Raleway" pitchFamily="2" charset="0"/>
              </a:rPr>
              <a:t>yang</a:t>
            </a:r>
            <a:r>
              <a:rPr sz="1000" spc="-83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sudah  diisi tersebut  kemudian  disampaikan ke  Pokja NKK-Net  </a:t>
            </a:r>
            <a:r>
              <a:rPr lang="en-US" sz="1000" dirty="0">
                <a:latin typeface="Raleway" pitchFamily="2" charset="0"/>
              </a:rPr>
              <a:t>KASN </a:t>
            </a:r>
            <a:r>
              <a:rPr sz="1000" dirty="0" err="1">
                <a:latin typeface="Raleway" pitchFamily="2" charset="0"/>
              </a:rPr>
              <a:t>untuk</a:t>
            </a:r>
            <a:r>
              <a:rPr sz="1000" dirty="0">
                <a:latin typeface="Raleway" pitchFamily="2" charset="0"/>
              </a:rPr>
              <a:t> bisa  dilakukan </a:t>
            </a:r>
            <a:r>
              <a:rPr sz="1000" dirty="0" err="1">
                <a:latin typeface="Raleway" pitchFamily="2" charset="0"/>
              </a:rPr>
              <a:t>verifikasi</a:t>
            </a:r>
            <a:r>
              <a:rPr sz="1000" dirty="0">
                <a:latin typeface="Raleway" pitchFamily="2" charset="0"/>
              </a:rPr>
              <a:t> </a:t>
            </a:r>
            <a:r>
              <a:rPr sz="1000" dirty="0" err="1">
                <a:latin typeface="Raleway" pitchFamily="2" charset="0"/>
              </a:rPr>
              <a:t>ulang</a:t>
            </a:r>
            <a:r>
              <a:rPr sz="1000" dirty="0">
                <a:latin typeface="Raleway" pitchFamily="2" charset="0"/>
              </a:rPr>
              <a:t> oleh</a:t>
            </a:r>
            <a:r>
              <a:rPr sz="1000" spc="-38" dirty="0">
                <a:latin typeface="Raleway" pitchFamily="2" charset="0"/>
              </a:rPr>
              <a:t> </a:t>
            </a:r>
            <a:r>
              <a:rPr sz="1000" dirty="0">
                <a:latin typeface="Raleway" pitchFamily="2" charset="0"/>
              </a:rPr>
              <a:t>tim</a:t>
            </a: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F2C1DDC9-39AF-490C-BCEB-51E82016674A}"/>
              </a:ext>
            </a:extLst>
          </p:cNvPr>
          <p:cNvSpPr txBox="1"/>
          <p:nvPr/>
        </p:nvSpPr>
        <p:spPr>
          <a:xfrm>
            <a:off x="7251215" y="2497997"/>
            <a:ext cx="89344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solidFill>
                  <a:srgbClr val="854D82"/>
                </a:solidFill>
                <a:latin typeface="Lato" panose="020B0604020202020204" charset="0"/>
                <a:cs typeface="Carlito"/>
              </a:rPr>
              <a:t>LANGKAH</a:t>
            </a:r>
            <a:r>
              <a:rPr sz="1200" b="1" spc="-86" dirty="0">
                <a:solidFill>
                  <a:srgbClr val="854D82"/>
                </a:solidFill>
                <a:latin typeface="Lato" panose="020B0604020202020204" charset="0"/>
                <a:cs typeface="Carlito"/>
              </a:rPr>
              <a:t> </a:t>
            </a:r>
            <a:r>
              <a:rPr sz="1200" b="1" dirty="0">
                <a:solidFill>
                  <a:srgbClr val="854D82"/>
                </a:solidFill>
                <a:latin typeface="Lato" panose="020B0604020202020204" charset="0"/>
                <a:cs typeface="Carlito"/>
              </a:rPr>
              <a:t>4</a:t>
            </a:r>
            <a:endParaRPr sz="1200">
              <a:latin typeface="Lato" panose="020B0604020202020204" charset="0"/>
              <a:cs typeface="Carlito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CDC8F7A3-88B6-4D83-9209-93FF42CEF334}"/>
              </a:ext>
            </a:extLst>
          </p:cNvPr>
          <p:cNvSpPr/>
          <p:nvPr/>
        </p:nvSpPr>
        <p:spPr>
          <a:xfrm>
            <a:off x="3340725" y="1929783"/>
            <a:ext cx="472440" cy="472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AD8B12DD-4965-4FB6-A6D6-D627A01B4797}"/>
              </a:ext>
            </a:extLst>
          </p:cNvPr>
          <p:cNvSpPr/>
          <p:nvPr/>
        </p:nvSpPr>
        <p:spPr>
          <a:xfrm>
            <a:off x="5422891" y="1954547"/>
            <a:ext cx="462915" cy="462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CCB0ACAB-64AB-4777-89A3-7586D2F4EA9E}"/>
              </a:ext>
            </a:extLst>
          </p:cNvPr>
          <p:cNvSpPr/>
          <p:nvPr/>
        </p:nvSpPr>
        <p:spPr>
          <a:xfrm>
            <a:off x="7455526" y="1931689"/>
            <a:ext cx="461009" cy="462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1BC02C01-A542-43EA-914C-651BBA3BE9F7}"/>
              </a:ext>
            </a:extLst>
          </p:cNvPr>
          <p:cNvSpPr/>
          <p:nvPr/>
        </p:nvSpPr>
        <p:spPr>
          <a:xfrm>
            <a:off x="1372860" y="1988839"/>
            <a:ext cx="426720" cy="428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0">
              <a:latin typeface="Lato" panose="020B060402020202020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D17F9D-E998-4CB8-9A1B-571A56AD3D61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21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60ABB09D-DB3E-45F5-A258-8E3CD946A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47EA167-D203-43FE-8DED-0D55D6390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914996-4729-41F1-99BE-C7CC0AD01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46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446A222-CA81-420C-8F47-3F5E53E58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822" y="1642925"/>
            <a:ext cx="3469429" cy="3069771"/>
          </a:xfrm>
        </p:spPr>
        <p:txBody>
          <a:bodyPr/>
          <a:lstStyle/>
          <a:p>
            <a:pPr marL="174625" indent="0" algn="l"/>
            <a:r>
              <a:rPr lang="en-US" sz="1100" dirty="0" err="1"/>
              <a:t>Aplikasi</a:t>
            </a:r>
            <a:r>
              <a:rPr lang="en-US" sz="1100" dirty="0"/>
              <a:t> </a:t>
            </a:r>
            <a:r>
              <a:rPr lang="en-US" sz="1100" dirty="0" err="1"/>
              <a:t>pengawasan</a:t>
            </a:r>
            <a:r>
              <a:rPr lang="en-US" sz="1100" dirty="0"/>
              <a:t> </a:t>
            </a:r>
            <a:r>
              <a:rPr lang="en-US" sz="1100" dirty="0" err="1"/>
              <a:t>untuk</a:t>
            </a:r>
            <a:r>
              <a:rPr lang="en-US" sz="1100" dirty="0"/>
              <a:t> </a:t>
            </a:r>
            <a:r>
              <a:rPr lang="en-US" sz="1100" dirty="0" err="1"/>
              <a:t>kepemilikan</a:t>
            </a:r>
            <a:r>
              <a:rPr lang="en-US" sz="1100" dirty="0"/>
              <a:t>  dan </a:t>
            </a:r>
            <a:r>
              <a:rPr lang="en-US" sz="1100" dirty="0" err="1"/>
              <a:t>pelaksanaan</a:t>
            </a:r>
            <a:r>
              <a:rPr lang="en-US" sz="1100" dirty="0"/>
              <a:t> Nilai Dasar, Kode </a:t>
            </a:r>
            <a:r>
              <a:rPr lang="en-US" sz="1100" dirty="0" err="1"/>
              <a:t>Etik</a:t>
            </a:r>
            <a:r>
              <a:rPr lang="en-US" sz="1100" dirty="0"/>
              <a:t> dan  Kode </a:t>
            </a:r>
            <a:r>
              <a:rPr lang="en-US" sz="1100" dirty="0" err="1"/>
              <a:t>Perilaku</a:t>
            </a:r>
            <a:r>
              <a:rPr lang="en-US" sz="1100" dirty="0"/>
              <a:t> di </a:t>
            </a:r>
            <a:r>
              <a:rPr lang="en-US" sz="1100" dirty="0" err="1"/>
              <a:t>Instansi</a:t>
            </a:r>
            <a:r>
              <a:rPr lang="en-US" sz="1100" dirty="0"/>
              <a:t> </a:t>
            </a:r>
            <a:r>
              <a:rPr lang="en-US" sz="1100" dirty="0" err="1"/>
              <a:t>Pemerintah</a:t>
            </a:r>
            <a:endParaRPr lang="en-US" sz="1100" dirty="0"/>
          </a:p>
          <a:p>
            <a:pPr marL="174625" indent="0" algn="l"/>
            <a:endParaRPr lang="en-US" sz="1100" dirty="0"/>
          </a:p>
          <a:p>
            <a:pPr marL="174625" indent="0" algn="l"/>
            <a:r>
              <a:rPr lang="en-US" sz="1100" dirty="0"/>
              <a:t>KASN dapat </a:t>
            </a:r>
            <a:r>
              <a:rPr lang="en-US" sz="1100" dirty="0" err="1"/>
              <a:t>memberikan</a:t>
            </a:r>
            <a:r>
              <a:rPr lang="en-US" sz="1100" dirty="0"/>
              <a:t> </a:t>
            </a:r>
            <a:r>
              <a:rPr lang="en-US" sz="1100" dirty="0" err="1"/>
              <a:t>pengukuran</a:t>
            </a:r>
            <a:r>
              <a:rPr lang="en-US" sz="1100" dirty="0"/>
              <a:t>  terhadap </a:t>
            </a:r>
            <a:r>
              <a:rPr lang="en-US" sz="1100" dirty="0" err="1"/>
              <a:t>kepatuhan</a:t>
            </a:r>
            <a:r>
              <a:rPr lang="en-US" sz="1100" dirty="0"/>
              <a:t> </a:t>
            </a:r>
            <a:r>
              <a:rPr lang="en-US" sz="1100" dirty="0" err="1"/>
              <a:t>dari</a:t>
            </a:r>
            <a:r>
              <a:rPr lang="en-US" sz="1100" dirty="0"/>
              <a:t> </a:t>
            </a:r>
            <a:r>
              <a:rPr lang="en-US" sz="1100" dirty="0" err="1"/>
              <a:t>pelaksanaan</a:t>
            </a:r>
            <a:r>
              <a:rPr lang="en-US" sz="1100" dirty="0"/>
              <a:t>  NKK di Instansi </a:t>
            </a:r>
            <a:r>
              <a:rPr lang="en-US" sz="1100" dirty="0" err="1"/>
              <a:t>pemerintah</a:t>
            </a:r>
            <a:endParaRPr lang="en-US" sz="1100" dirty="0"/>
          </a:p>
          <a:p>
            <a:pPr marL="174625" indent="0" algn="l"/>
            <a:endParaRPr lang="en-US" sz="1100" dirty="0"/>
          </a:p>
          <a:p>
            <a:pPr marL="174625" indent="0" algn="l"/>
            <a:r>
              <a:rPr lang="en-US" sz="1100" dirty="0" err="1"/>
              <a:t>Instansi</a:t>
            </a:r>
            <a:r>
              <a:rPr lang="en-US" sz="1100" dirty="0"/>
              <a:t> </a:t>
            </a:r>
            <a:r>
              <a:rPr lang="en-US" sz="1100" dirty="0" err="1"/>
              <a:t>Pemerintah</a:t>
            </a:r>
            <a:r>
              <a:rPr lang="en-US" sz="1100" dirty="0"/>
              <a:t> </a:t>
            </a:r>
            <a:r>
              <a:rPr lang="en-US" sz="1100" dirty="0" err="1"/>
              <a:t>memberikan</a:t>
            </a:r>
            <a:r>
              <a:rPr lang="en-US" sz="1100" dirty="0"/>
              <a:t> </a:t>
            </a:r>
            <a:r>
              <a:rPr lang="en-US" sz="1100" dirty="0" err="1"/>
              <a:t>informasi</a:t>
            </a:r>
            <a:r>
              <a:rPr lang="en-US" sz="1100" dirty="0"/>
              <a:t>  </a:t>
            </a:r>
            <a:r>
              <a:rPr lang="en-US" sz="1100" dirty="0" err="1"/>
              <a:t>atas</a:t>
            </a:r>
            <a:r>
              <a:rPr lang="en-US" sz="1100" dirty="0"/>
              <a:t> </a:t>
            </a:r>
            <a:r>
              <a:rPr lang="en-US" sz="1100" dirty="0" err="1"/>
              <a:t>pelaksanaan</a:t>
            </a:r>
            <a:r>
              <a:rPr lang="en-US" sz="1100" dirty="0"/>
              <a:t> NKK </a:t>
            </a:r>
            <a:r>
              <a:rPr lang="en-US" sz="1100" dirty="0" err="1"/>
              <a:t>berupa</a:t>
            </a:r>
            <a:r>
              <a:rPr lang="en-US" sz="1100" dirty="0"/>
              <a:t> :</a:t>
            </a:r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 err="1"/>
              <a:t>Peraturan</a:t>
            </a:r>
            <a:r>
              <a:rPr lang="en-US" sz="1100" dirty="0"/>
              <a:t> NKK</a:t>
            </a:r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 err="1"/>
              <a:t>Rencana</a:t>
            </a:r>
            <a:r>
              <a:rPr lang="en-US" sz="1100" dirty="0"/>
              <a:t> </a:t>
            </a:r>
            <a:r>
              <a:rPr lang="en-US" sz="1100" dirty="0" err="1"/>
              <a:t>Aksi</a:t>
            </a:r>
            <a:endParaRPr lang="en-US" sz="1100" dirty="0"/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/>
              <a:t>Role Model</a:t>
            </a:r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 err="1"/>
              <a:t>Pelaksanaan</a:t>
            </a:r>
            <a:r>
              <a:rPr lang="en-US" sz="1100" dirty="0"/>
              <a:t> </a:t>
            </a:r>
            <a:r>
              <a:rPr lang="en-US" sz="1100" dirty="0" err="1"/>
              <a:t>Aksi</a:t>
            </a:r>
            <a:endParaRPr lang="en-US" sz="1100" dirty="0"/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 err="1"/>
              <a:t>Majelis</a:t>
            </a:r>
            <a:r>
              <a:rPr lang="en-US" sz="1100" dirty="0"/>
              <a:t> Kode </a:t>
            </a:r>
            <a:r>
              <a:rPr lang="en-US" sz="1100" dirty="0" err="1"/>
              <a:t>Etik</a:t>
            </a:r>
            <a:endParaRPr lang="en-US" sz="1100" dirty="0"/>
          </a:p>
          <a:p>
            <a:pPr marL="346075" indent="-171450" algn="l">
              <a:buFont typeface="Arial" panose="020B0604020202020204" pitchFamily="34" charset="0"/>
              <a:buChar char="•"/>
            </a:pPr>
            <a:r>
              <a:rPr lang="en-US" sz="1100" dirty="0" err="1"/>
              <a:t>Pengawasan</a:t>
            </a:r>
            <a:r>
              <a:rPr lang="en-US" sz="1100" dirty="0"/>
              <a:t> </a:t>
            </a:r>
            <a:r>
              <a:rPr lang="en-US" sz="1100" dirty="0" err="1"/>
              <a:t>Pelaksanaan</a:t>
            </a:r>
            <a:r>
              <a:rPr lang="en-US" sz="1100" dirty="0"/>
              <a:t> oleh KASN</a:t>
            </a:r>
          </a:p>
          <a:p>
            <a:pPr marL="174625" indent="0" algn="l"/>
            <a:endParaRPr lang="en-US" sz="1100" dirty="0"/>
          </a:p>
        </p:txBody>
      </p:sp>
      <p:sp>
        <p:nvSpPr>
          <p:cNvPr id="6" name="Google Shape;431;p42">
            <a:extLst>
              <a:ext uri="{FF2B5EF4-FFF2-40B4-BE49-F238E27FC236}">
                <a16:creationId xmlns:a16="http://schemas.microsoft.com/office/drawing/2014/main" id="{83E08091-67A9-4EDE-8553-A29FF6C46AB2}"/>
              </a:ext>
            </a:extLst>
          </p:cNvPr>
          <p:cNvSpPr txBox="1">
            <a:spLocks/>
          </p:cNvSpPr>
          <p:nvPr/>
        </p:nvSpPr>
        <p:spPr>
          <a:xfrm>
            <a:off x="344936" y="3581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45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3200" dirty="0">
                <a:solidFill>
                  <a:srgbClr val="FFC000"/>
                </a:solidFill>
              </a:rPr>
              <a:t>SINDEN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(</a:t>
            </a:r>
            <a:r>
              <a:rPr lang="en-US" sz="1200" dirty="0" err="1">
                <a:solidFill>
                  <a:srgbClr val="FFC000"/>
                </a:solidFill>
              </a:rPr>
              <a:t>Sistem</a:t>
            </a:r>
            <a:r>
              <a:rPr lang="en-US" sz="1200" dirty="0">
                <a:solidFill>
                  <a:srgbClr val="FFC000"/>
                </a:solidFill>
              </a:rPr>
              <a:t> </a:t>
            </a:r>
            <a:r>
              <a:rPr lang="en-US" sz="1200" dirty="0" err="1">
                <a:solidFill>
                  <a:srgbClr val="FFC000"/>
                </a:solidFill>
              </a:rPr>
              <a:t>Informasi</a:t>
            </a:r>
            <a:r>
              <a:rPr lang="en-US" sz="1200" dirty="0">
                <a:solidFill>
                  <a:srgbClr val="FFC000"/>
                </a:solidFill>
              </a:rPr>
              <a:t> Nilai Dasar,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Kode  </a:t>
            </a:r>
            <a:r>
              <a:rPr lang="en-US" sz="1200" dirty="0" err="1">
                <a:solidFill>
                  <a:srgbClr val="FFC000"/>
                </a:solidFill>
              </a:rPr>
              <a:t>Etik</a:t>
            </a:r>
            <a:r>
              <a:rPr lang="en-US" sz="1200" dirty="0">
                <a:solidFill>
                  <a:srgbClr val="FFC000"/>
                </a:solidFill>
              </a:rPr>
              <a:t> dan Kode </a:t>
            </a:r>
            <a:r>
              <a:rPr lang="en-US" sz="1200" dirty="0" err="1">
                <a:solidFill>
                  <a:srgbClr val="FFC000"/>
                </a:solidFill>
              </a:rPr>
              <a:t>Perilaku</a:t>
            </a:r>
            <a:r>
              <a:rPr lang="en-US" sz="1200" dirty="0">
                <a:solidFill>
                  <a:srgbClr val="FFC000"/>
                </a:solidFill>
              </a:rPr>
              <a:t> ASN)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59AACB-B3A7-41A1-9024-842FD432D616}"/>
              </a:ext>
            </a:extLst>
          </p:cNvPr>
          <p:cNvGrpSpPr/>
          <p:nvPr/>
        </p:nvGrpSpPr>
        <p:grpSpPr>
          <a:xfrm>
            <a:off x="434976" y="1642925"/>
            <a:ext cx="3528059" cy="2983230"/>
            <a:chOff x="638176" y="1365884"/>
            <a:chExt cx="3528059" cy="2983230"/>
          </a:xfrm>
        </p:grpSpPr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257CB626-94F3-40FD-9BBC-AEBA67FF5333}"/>
                </a:ext>
              </a:extLst>
            </p:cNvPr>
            <p:cNvGrpSpPr/>
            <p:nvPr/>
          </p:nvGrpSpPr>
          <p:grpSpPr>
            <a:xfrm>
              <a:off x="638176" y="1493520"/>
              <a:ext cx="1594485" cy="2754630"/>
              <a:chOff x="850900" y="1991360"/>
              <a:chExt cx="2125980" cy="3672840"/>
            </a:xfrm>
          </p:grpSpPr>
          <p:sp>
            <p:nvSpPr>
              <p:cNvPr id="25" name="object 8">
                <a:extLst>
                  <a:ext uri="{FF2B5EF4-FFF2-40B4-BE49-F238E27FC236}">
                    <a16:creationId xmlns:a16="http://schemas.microsoft.com/office/drawing/2014/main" id="{4216C93E-D42F-4588-AE42-DF84FC0E3F60}"/>
                  </a:ext>
                </a:extLst>
              </p:cNvPr>
              <p:cNvSpPr/>
              <p:nvPr/>
            </p:nvSpPr>
            <p:spPr>
              <a:xfrm>
                <a:off x="850900" y="1991360"/>
                <a:ext cx="2125980" cy="3672840"/>
              </a:xfrm>
              <a:custGeom>
                <a:avLst/>
                <a:gdLst/>
                <a:ahLst/>
                <a:cxnLst/>
                <a:rect l="l" t="t" r="r" b="b"/>
                <a:pathLst>
                  <a:path w="2125980" h="3672840">
                    <a:moveTo>
                      <a:pt x="1837308" y="0"/>
                    </a:moveTo>
                    <a:lnTo>
                      <a:pt x="288709" y="0"/>
                    </a:lnTo>
                    <a:lnTo>
                      <a:pt x="241879" y="3779"/>
                    </a:lnTo>
                    <a:lnTo>
                      <a:pt x="197455" y="14720"/>
                    </a:lnTo>
                    <a:lnTo>
                      <a:pt x="156031" y="32229"/>
                    </a:lnTo>
                    <a:lnTo>
                      <a:pt x="118201" y="55709"/>
                    </a:lnTo>
                    <a:lnTo>
                      <a:pt x="84561" y="84566"/>
                    </a:lnTo>
                    <a:lnTo>
                      <a:pt x="55704" y="118204"/>
                    </a:lnTo>
                    <a:lnTo>
                      <a:pt x="32225" y="156029"/>
                    </a:lnTo>
                    <a:lnTo>
                      <a:pt x="14718" y="197445"/>
                    </a:lnTo>
                    <a:lnTo>
                      <a:pt x="3778" y="241857"/>
                    </a:lnTo>
                    <a:lnTo>
                      <a:pt x="0" y="288670"/>
                    </a:lnTo>
                    <a:lnTo>
                      <a:pt x="0" y="3384168"/>
                    </a:lnTo>
                    <a:lnTo>
                      <a:pt x="3778" y="3430982"/>
                    </a:lnTo>
                    <a:lnTo>
                      <a:pt x="14718" y="3475394"/>
                    </a:lnTo>
                    <a:lnTo>
                      <a:pt x="32225" y="3516810"/>
                    </a:lnTo>
                    <a:lnTo>
                      <a:pt x="55704" y="3554635"/>
                    </a:lnTo>
                    <a:lnTo>
                      <a:pt x="84561" y="3588273"/>
                    </a:lnTo>
                    <a:lnTo>
                      <a:pt x="118201" y="3617130"/>
                    </a:lnTo>
                    <a:lnTo>
                      <a:pt x="156031" y="3640610"/>
                    </a:lnTo>
                    <a:lnTo>
                      <a:pt x="197455" y="3658119"/>
                    </a:lnTo>
                    <a:lnTo>
                      <a:pt x="241879" y="3669060"/>
                    </a:lnTo>
                    <a:lnTo>
                      <a:pt x="288709" y="3672840"/>
                    </a:lnTo>
                    <a:lnTo>
                      <a:pt x="1837308" y="3672840"/>
                    </a:lnTo>
                    <a:lnTo>
                      <a:pt x="1884122" y="3669060"/>
                    </a:lnTo>
                    <a:lnTo>
                      <a:pt x="1928534" y="3658119"/>
                    </a:lnTo>
                    <a:lnTo>
                      <a:pt x="1969950" y="3640610"/>
                    </a:lnTo>
                    <a:lnTo>
                      <a:pt x="2007775" y="3617130"/>
                    </a:lnTo>
                    <a:lnTo>
                      <a:pt x="2041413" y="3588273"/>
                    </a:lnTo>
                    <a:lnTo>
                      <a:pt x="2070270" y="3554635"/>
                    </a:lnTo>
                    <a:lnTo>
                      <a:pt x="2093750" y="3516810"/>
                    </a:lnTo>
                    <a:lnTo>
                      <a:pt x="2111259" y="3475394"/>
                    </a:lnTo>
                    <a:lnTo>
                      <a:pt x="2122200" y="3430982"/>
                    </a:lnTo>
                    <a:lnTo>
                      <a:pt x="2125980" y="3384168"/>
                    </a:lnTo>
                    <a:lnTo>
                      <a:pt x="2125980" y="288670"/>
                    </a:lnTo>
                    <a:lnTo>
                      <a:pt x="2122200" y="241857"/>
                    </a:lnTo>
                    <a:lnTo>
                      <a:pt x="2111259" y="197445"/>
                    </a:lnTo>
                    <a:lnTo>
                      <a:pt x="2093750" y="156029"/>
                    </a:lnTo>
                    <a:lnTo>
                      <a:pt x="2070270" y="118204"/>
                    </a:lnTo>
                    <a:lnTo>
                      <a:pt x="2041413" y="84566"/>
                    </a:lnTo>
                    <a:lnTo>
                      <a:pt x="2007775" y="55709"/>
                    </a:lnTo>
                    <a:lnTo>
                      <a:pt x="1969950" y="32229"/>
                    </a:lnTo>
                    <a:lnTo>
                      <a:pt x="1928534" y="14720"/>
                    </a:lnTo>
                    <a:lnTo>
                      <a:pt x="1884122" y="3779"/>
                    </a:lnTo>
                    <a:lnTo>
                      <a:pt x="1837308" y="0"/>
                    </a:lnTo>
                    <a:close/>
                  </a:path>
                </a:pathLst>
              </a:custGeom>
              <a:solidFill>
                <a:srgbClr val="252525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F25BB394-5191-4D83-A40D-8F19B87B1980}"/>
                  </a:ext>
                </a:extLst>
              </p:cNvPr>
              <p:cNvSpPr/>
              <p:nvPr/>
            </p:nvSpPr>
            <p:spPr>
              <a:xfrm>
                <a:off x="1788160" y="2176780"/>
                <a:ext cx="25400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8260">
                    <a:moveTo>
                      <a:pt x="254000" y="0"/>
                    </a:moveTo>
                    <a:lnTo>
                      <a:pt x="0" y="0"/>
                    </a:lnTo>
                    <a:lnTo>
                      <a:pt x="0" y="48260"/>
                    </a:lnTo>
                    <a:lnTo>
                      <a:pt x="254000" y="48260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AFAFAF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7" name="object 10">
                <a:extLst>
                  <a:ext uri="{FF2B5EF4-FFF2-40B4-BE49-F238E27FC236}">
                    <a16:creationId xmlns:a16="http://schemas.microsoft.com/office/drawing/2014/main" id="{D640F9BB-A8C7-4447-9AF9-983301AF3489}"/>
                  </a:ext>
                </a:extLst>
              </p:cNvPr>
              <p:cNvSpPr/>
              <p:nvPr/>
            </p:nvSpPr>
            <p:spPr>
              <a:xfrm>
                <a:off x="1812289" y="5330189"/>
                <a:ext cx="205740" cy="22605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8" name="object 11">
                <a:extLst>
                  <a:ext uri="{FF2B5EF4-FFF2-40B4-BE49-F238E27FC236}">
                    <a16:creationId xmlns:a16="http://schemas.microsoft.com/office/drawing/2014/main" id="{BA6356B6-6E7C-46A0-8FD7-79403E4EA622}"/>
                  </a:ext>
                </a:extLst>
              </p:cNvPr>
              <p:cNvSpPr/>
              <p:nvPr/>
            </p:nvSpPr>
            <p:spPr>
              <a:xfrm>
                <a:off x="1805939" y="5323839"/>
                <a:ext cx="218440" cy="23875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grpSp>
          <p:nvGrpSpPr>
            <p:cNvPr id="9" name="object 12">
              <a:extLst>
                <a:ext uri="{FF2B5EF4-FFF2-40B4-BE49-F238E27FC236}">
                  <a16:creationId xmlns:a16="http://schemas.microsoft.com/office/drawing/2014/main" id="{6C0043B3-60ED-4806-892D-FB03AD98AA37}"/>
                </a:ext>
              </a:extLst>
            </p:cNvPr>
            <p:cNvGrpSpPr/>
            <p:nvPr/>
          </p:nvGrpSpPr>
          <p:grpSpPr>
            <a:xfrm>
              <a:off x="752475" y="1365884"/>
              <a:ext cx="3413760" cy="2983230"/>
              <a:chOff x="1003300" y="1821179"/>
              <a:chExt cx="4551680" cy="3977640"/>
            </a:xfrm>
          </p:grpSpPr>
          <p:sp>
            <p:nvSpPr>
              <p:cNvPr id="12" name="object 13">
                <a:extLst>
                  <a:ext uri="{FF2B5EF4-FFF2-40B4-BE49-F238E27FC236}">
                    <a16:creationId xmlns:a16="http://schemas.microsoft.com/office/drawing/2014/main" id="{F98AB5E6-9B83-4E0F-96AA-E7C31FB18A9A}"/>
                  </a:ext>
                </a:extLst>
              </p:cNvPr>
              <p:cNvSpPr/>
              <p:nvPr/>
            </p:nvSpPr>
            <p:spPr>
              <a:xfrm>
                <a:off x="3429000" y="1958339"/>
                <a:ext cx="2125980" cy="3672840"/>
              </a:xfrm>
              <a:custGeom>
                <a:avLst/>
                <a:gdLst/>
                <a:ahLst/>
                <a:cxnLst/>
                <a:rect l="l" t="t" r="r" b="b"/>
                <a:pathLst>
                  <a:path w="2125979" h="3672840">
                    <a:moveTo>
                      <a:pt x="1837309" y="0"/>
                    </a:moveTo>
                    <a:lnTo>
                      <a:pt x="288671" y="0"/>
                    </a:lnTo>
                    <a:lnTo>
                      <a:pt x="241857" y="3779"/>
                    </a:lnTo>
                    <a:lnTo>
                      <a:pt x="197445" y="14720"/>
                    </a:lnTo>
                    <a:lnTo>
                      <a:pt x="156029" y="32229"/>
                    </a:lnTo>
                    <a:lnTo>
                      <a:pt x="118204" y="55709"/>
                    </a:lnTo>
                    <a:lnTo>
                      <a:pt x="84566" y="84566"/>
                    </a:lnTo>
                    <a:lnTo>
                      <a:pt x="55709" y="118204"/>
                    </a:lnTo>
                    <a:lnTo>
                      <a:pt x="32229" y="156029"/>
                    </a:lnTo>
                    <a:lnTo>
                      <a:pt x="14720" y="197445"/>
                    </a:lnTo>
                    <a:lnTo>
                      <a:pt x="3779" y="241857"/>
                    </a:lnTo>
                    <a:lnTo>
                      <a:pt x="0" y="288671"/>
                    </a:lnTo>
                    <a:lnTo>
                      <a:pt x="0" y="3384169"/>
                    </a:lnTo>
                    <a:lnTo>
                      <a:pt x="3779" y="3430982"/>
                    </a:lnTo>
                    <a:lnTo>
                      <a:pt x="14720" y="3475394"/>
                    </a:lnTo>
                    <a:lnTo>
                      <a:pt x="32229" y="3516810"/>
                    </a:lnTo>
                    <a:lnTo>
                      <a:pt x="55709" y="3554635"/>
                    </a:lnTo>
                    <a:lnTo>
                      <a:pt x="84566" y="3588273"/>
                    </a:lnTo>
                    <a:lnTo>
                      <a:pt x="118204" y="3617130"/>
                    </a:lnTo>
                    <a:lnTo>
                      <a:pt x="156029" y="3640610"/>
                    </a:lnTo>
                    <a:lnTo>
                      <a:pt x="197445" y="3658119"/>
                    </a:lnTo>
                    <a:lnTo>
                      <a:pt x="241857" y="3669060"/>
                    </a:lnTo>
                    <a:lnTo>
                      <a:pt x="288671" y="3672840"/>
                    </a:lnTo>
                    <a:lnTo>
                      <a:pt x="1837309" y="3672840"/>
                    </a:lnTo>
                    <a:lnTo>
                      <a:pt x="1884122" y="3669060"/>
                    </a:lnTo>
                    <a:lnTo>
                      <a:pt x="1928534" y="3658119"/>
                    </a:lnTo>
                    <a:lnTo>
                      <a:pt x="1969950" y="3640610"/>
                    </a:lnTo>
                    <a:lnTo>
                      <a:pt x="2007775" y="3617130"/>
                    </a:lnTo>
                    <a:lnTo>
                      <a:pt x="2041413" y="3588273"/>
                    </a:lnTo>
                    <a:lnTo>
                      <a:pt x="2070270" y="3554635"/>
                    </a:lnTo>
                    <a:lnTo>
                      <a:pt x="2093750" y="3516810"/>
                    </a:lnTo>
                    <a:lnTo>
                      <a:pt x="2111259" y="3475394"/>
                    </a:lnTo>
                    <a:lnTo>
                      <a:pt x="2122200" y="3430982"/>
                    </a:lnTo>
                    <a:lnTo>
                      <a:pt x="2125979" y="3384169"/>
                    </a:lnTo>
                    <a:lnTo>
                      <a:pt x="2125979" y="288671"/>
                    </a:lnTo>
                    <a:lnTo>
                      <a:pt x="2122200" y="241857"/>
                    </a:lnTo>
                    <a:lnTo>
                      <a:pt x="2111259" y="197445"/>
                    </a:lnTo>
                    <a:lnTo>
                      <a:pt x="2093750" y="156029"/>
                    </a:lnTo>
                    <a:lnTo>
                      <a:pt x="2070270" y="118204"/>
                    </a:lnTo>
                    <a:lnTo>
                      <a:pt x="2041413" y="84566"/>
                    </a:lnTo>
                    <a:lnTo>
                      <a:pt x="2007775" y="55709"/>
                    </a:lnTo>
                    <a:lnTo>
                      <a:pt x="1969950" y="32229"/>
                    </a:lnTo>
                    <a:lnTo>
                      <a:pt x="1928534" y="14720"/>
                    </a:lnTo>
                    <a:lnTo>
                      <a:pt x="1884122" y="3779"/>
                    </a:lnTo>
                    <a:lnTo>
                      <a:pt x="1837309" y="0"/>
                    </a:lnTo>
                    <a:close/>
                  </a:path>
                </a:pathLst>
              </a:custGeom>
              <a:solidFill>
                <a:srgbClr val="252525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3" name="object 14">
                <a:extLst>
                  <a:ext uri="{FF2B5EF4-FFF2-40B4-BE49-F238E27FC236}">
                    <a16:creationId xmlns:a16="http://schemas.microsoft.com/office/drawing/2014/main" id="{55EA1136-2842-4DB6-A545-500F2FF0CC0B}"/>
                  </a:ext>
                </a:extLst>
              </p:cNvPr>
              <p:cNvSpPr/>
              <p:nvPr/>
            </p:nvSpPr>
            <p:spPr>
              <a:xfrm>
                <a:off x="4363720" y="2143759"/>
                <a:ext cx="25400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8260">
                    <a:moveTo>
                      <a:pt x="254000" y="0"/>
                    </a:moveTo>
                    <a:lnTo>
                      <a:pt x="0" y="0"/>
                    </a:lnTo>
                    <a:lnTo>
                      <a:pt x="0" y="48260"/>
                    </a:lnTo>
                    <a:lnTo>
                      <a:pt x="254000" y="48260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AFAFAF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4" name="object 15">
                <a:extLst>
                  <a:ext uri="{FF2B5EF4-FFF2-40B4-BE49-F238E27FC236}">
                    <a16:creationId xmlns:a16="http://schemas.microsoft.com/office/drawing/2014/main" id="{3D6C118D-A0A7-470B-BFA5-5F38149DBD2A}"/>
                  </a:ext>
                </a:extLst>
              </p:cNvPr>
              <p:cNvSpPr/>
              <p:nvPr/>
            </p:nvSpPr>
            <p:spPr>
              <a:xfrm>
                <a:off x="4390390" y="5294629"/>
                <a:ext cx="205739" cy="22605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5" name="object 16">
                <a:extLst>
                  <a:ext uri="{FF2B5EF4-FFF2-40B4-BE49-F238E27FC236}">
                    <a16:creationId xmlns:a16="http://schemas.microsoft.com/office/drawing/2014/main" id="{1CFD8B73-A639-4880-B590-453D5377F100}"/>
                  </a:ext>
                </a:extLst>
              </p:cNvPr>
              <p:cNvSpPr/>
              <p:nvPr/>
            </p:nvSpPr>
            <p:spPr>
              <a:xfrm>
                <a:off x="4384040" y="5288279"/>
                <a:ext cx="218439" cy="23875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5EAC1D38-A972-4478-90DE-7E246E951345}"/>
                  </a:ext>
                </a:extLst>
              </p:cNvPr>
              <p:cNvSpPr/>
              <p:nvPr/>
            </p:nvSpPr>
            <p:spPr>
              <a:xfrm>
                <a:off x="2077719" y="1821179"/>
                <a:ext cx="2303780" cy="3977640"/>
              </a:xfrm>
              <a:custGeom>
                <a:avLst/>
                <a:gdLst/>
                <a:ahLst/>
                <a:cxnLst/>
                <a:rect l="l" t="t" r="r" b="b"/>
                <a:pathLst>
                  <a:path w="2303779" h="3977640">
                    <a:moveTo>
                      <a:pt x="1990979" y="0"/>
                    </a:moveTo>
                    <a:lnTo>
                      <a:pt x="312800" y="0"/>
                    </a:lnTo>
                    <a:lnTo>
                      <a:pt x="266585" y="3392"/>
                    </a:lnTo>
                    <a:lnTo>
                      <a:pt x="222472" y="13246"/>
                    </a:lnTo>
                    <a:lnTo>
                      <a:pt x="180947" y="29078"/>
                    </a:lnTo>
                    <a:lnTo>
                      <a:pt x="142493" y="50403"/>
                    </a:lnTo>
                    <a:lnTo>
                      <a:pt x="107594" y="76736"/>
                    </a:lnTo>
                    <a:lnTo>
                      <a:pt x="76736" y="107594"/>
                    </a:lnTo>
                    <a:lnTo>
                      <a:pt x="50403" y="142493"/>
                    </a:lnTo>
                    <a:lnTo>
                      <a:pt x="29078" y="180947"/>
                    </a:lnTo>
                    <a:lnTo>
                      <a:pt x="13246" y="222472"/>
                    </a:lnTo>
                    <a:lnTo>
                      <a:pt x="3392" y="266585"/>
                    </a:lnTo>
                    <a:lnTo>
                      <a:pt x="0" y="312800"/>
                    </a:lnTo>
                    <a:lnTo>
                      <a:pt x="0" y="3664839"/>
                    </a:lnTo>
                    <a:lnTo>
                      <a:pt x="3392" y="3711057"/>
                    </a:lnTo>
                    <a:lnTo>
                      <a:pt x="13246" y="3755171"/>
                    </a:lnTo>
                    <a:lnTo>
                      <a:pt x="29078" y="3796698"/>
                    </a:lnTo>
                    <a:lnTo>
                      <a:pt x="50403" y="3835152"/>
                    </a:lnTo>
                    <a:lnTo>
                      <a:pt x="76736" y="3870050"/>
                    </a:lnTo>
                    <a:lnTo>
                      <a:pt x="107594" y="3900907"/>
                    </a:lnTo>
                    <a:lnTo>
                      <a:pt x="142493" y="3927240"/>
                    </a:lnTo>
                    <a:lnTo>
                      <a:pt x="180947" y="3948563"/>
                    </a:lnTo>
                    <a:lnTo>
                      <a:pt x="222472" y="3964394"/>
                    </a:lnTo>
                    <a:lnTo>
                      <a:pt x="266585" y="3974247"/>
                    </a:lnTo>
                    <a:lnTo>
                      <a:pt x="312800" y="3977640"/>
                    </a:lnTo>
                    <a:lnTo>
                      <a:pt x="1990979" y="3977640"/>
                    </a:lnTo>
                    <a:lnTo>
                      <a:pt x="2037194" y="3974247"/>
                    </a:lnTo>
                    <a:lnTo>
                      <a:pt x="2081307" y="3964394"/>
                    </a:lnTo>
                    <a:lnTo>
                      <a:pt x="2122832" y="3948563"/>
                    </a:lnTo>
                    <a:lnTo>
                      <a:pt x="2161286" y="3927240"/>
                    </a:lnTo>
                    <a:lnTo>
                      <a:pt x="2196185" y="3900907"/>
                    </a:lnTo>
                    <a:lnTo>
                      <a:pt x="2227043" y="3870050"/>
                    </a:lnTo>
                    <a:lnTo>
                      <a:pt x="2253376" y="3835152"/>
                    </a:lnTo>
                    <a:lnTo>
                      <a:pt x="2274701" y="3796698"/>
                    </a:lnTo>
                    <a:lnTo>
                      <a:pt x="2290533" y="3755171"/>
                    </a:lnTo>
                    <a:lnTo>
                      <a:pt x="2300387" y="3711057"/>
                    </a:lnTo>
                    <a:lnTo>
                      <a:pt x="2303780" y="3664839"/>
                    </a:lnTo>
                    <a:lnTo>
                      <a:pt x="2303780" y="312800"/>
                    </a:lnTo>
                    <a:lnTo>
                      <a:pt x="2300387" y="266585"/>
                    </a:lnTo>
                    <a:lnTo>
                      <a:pt x="2290533" y="222472"/>
                    </a:lnTo>
                    <a:lnTo>
                      <a:pt x="2274701" y="180947"/>
                    </a:lnTo>
                    <a:lnTo>
                      <a:pt x="2253376" y="142493"/>
                    </a:lnTo>
                    <a:lnTo>
                      <a:pt x="2227043" y="107594"/>
                    </a:lnTo>
                    <a:lnTo>
                      <a:pt x="2196185" y="76736"/>
                    </a:lnTo>
                    <a:lnTo>
                      <a:pt x="2161286" y="50403"/>
                    </a:lnTo>
                    <a:lnTo>
                      <a:pt x="2122832" y="29078"/>
                    </a:lnTo>
                    <a:lnTo>
                      <a:pt x="2081307" y="13246"/>
                    </a:lnTo>
                    <a:lnTo>
                      <a:pt x="2037194" y="3392"/>
                    </a:lnTo>
                    <a:lnTo>
                      <a:pt x="1990979" y="0"/>
                    </a:lnTo>
                    <a:close/>
                  </a:path>
                </a:pathLst>
              </a:custGeom>
              <a:solidFill>
                <a:srgbClr val="252525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DED2D9A7-99A9-4181-9696-42A0C20B0DF6}"/>
                  </a:ext>
                </a:extLst>
              </p:cNvPr>
              <p:cNvSpPr/>
              <p:nvPr/>
            </p:nvSpPr>
            <p:spPr>
              <a:xfrm>
                <a:off x="3091179" y="2021839"/>
                <a:ext cx="27686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76860" h="53339">
                    <a:moveTo>
                      <a:pt x="276859" y="0"/>
                    </a:moveTo>
                    <a:lnTo>
                      <a:pt x="0" y="0"/>
                    </a:lnTo>
                    <a:lnTo>
                      <a:pt x="0" y="53339"/>
                    </a:lnTo>
                    <a:lnTo>
                      <a:pt x="276859" y="53339"/>
                    </a:lnTo>
                    <a:lnTo>
                      <a:pt x="276859" y="0"/>
                    </a:lnTo>
                    <a:close/>
                  </a:path>
                </a:pathLst>
              </a:custGeom>
              <a:solidFill>
                <a:srgbClr val="AFAFAF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816A19AF-72BF-4AFB-9091-4E74A7F0284C}"/>
                  </a:ext>
                </a:extLst>
              </p:cNvPr>
              <p:cNvSpPr/>
              <p:nvPr/>
            </p:nvSpPr>
            <p:spPr>
              <a:xfrm>
                <a:off x="3120389" y="5436870"/>
                <a:ext cx="223520" cy="24384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2E97CD3E-37EF-4D6F-95CD-D81AE0B5AF6D}"/>
                  </a:ext>
                </a:extLst>
              </p:cNvPr>
              <p:cNvSpPr/>
              <p:nvPr/>
            </p:nvSpPr>
            <p:spPr>
              <a:xfrm>
                <a:off x="3120389" y="5436870"/>
                <a:ext cx="223520" cy="243840"/>
              </a:xfrm>
              <a:custGeom>
                <a:avLst/>
                <a:gdLst/>
                <a:ahLst/>
                <a:cxnLst/>
                <a:rect l="l" t="t" r="r" b="b"/>
                <a:pathLst>
                  <a:path w="223520" h="243839">
                    <a:moveTo>
                      <a:pt x="0" y="121919"/>
                    </a:moveTo>
                    <a:lnTo>
                      <a:pt x="8782" y="74473"/>
                    </a:lnTo>
                    <a:lnTo>
                      <a:pt x="32734" y="35718"/>
                    </a:lnTo>
                    <a:lnTo>
                      <a:pt x="68258" y="9584"/>
                    </a:lnTo>
                    <a:lnTo>
                      <a:pt x="111760" y="0"/>
                    </a:lnTo>
                    <a:lnTo>
                      <a:pt x="155261" y="9584"/>
                    </a:lnTo>
                    <a:lnTo>
                      <a:pt x="190785" y="35718"/>
                    </a:lnTo>
                    <a:lnTo>
                      <a:pt x="214737" y="74473"/>
                    </a:lnTo>
                    <a:lnTo>
                      <a:pt x="223520" y="121919"/>
                    </a:lnTo>
                    <a:lnTo>
                      <a:pt x="214737" y="169377"/>
                    </a:lnTo>
                    <a:lnTo>
                      <a:pt x="190785" y="208130"/>
                    </a:lnTo>
                    <a:lnTo>
                      <a:pt x="155261" y="234259"/>
                    </a:lnTo>
                    <a:lnTo>
                      <a:pt x="111760" y="243839"/>
                    </a:lnTo>
                    <a:lnTo>
                      <a:pt x="68258" y="234259"/>
                    </a:lnTo>
                    <a:lnTo>
                      <a:pt x="32734" y="208130"/>
                    </a:lnTo>
                    <a:lnTo>
                      <a:pt x="8782" y="169377"/>
                    </a:lnTo>
                    <a:lnTo>
                      <a:pt x="0" y="121919"/>
                    </a:lnTo>
                    <a:close/>
                  </a:path>
                </a:pathLst>
              </a:custGeom>
              <a:ln w="12700">
                <a:solidFill>
                  <a:srgbClr val="252525"/>
                </a:solidFill>
              </a:ln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0" name="object 21">
                <a:extLst>
                  <a:ext uri="{FF2B5EF4-FFF2-40B4-BE49-F238E27FC236}">
                    <a16:creationId xmlns:a16="http://schemas.microsoft.com/office/drawing/2014/main" id="{A920243E-D58F-4B16-9634-D67D772B15D4}"/>
                  </a:ext>
                </a:extLst>
              </p:cNvPr>
              <p:cNvSpPr/>
              <p:nvPr/>
            </p:nvSpPr>
            <p:spPr>
              <a:xfrm>
                <a:off x="3180079" y="5501639"/>
                <a:ext cx="10160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101600" h="111760">
                    <a:moveTo>
                      <a:pt x="93980" y="0"/>
                    </a:moveTo>
                    <a:lnTo>
                      <a:pt x="7619" y="0"/>
                    </a:lnTo>
                    <a:lnTo>
                      <a:pt x="0" y="7620"/>
                    </a:lnTo>
                    <a:lnTo>
                      <a:pt x="0" y="104178"/>
                    </a:lnTo>
                    <a:lnTo>
                      <a:pt x="7619" y="111760"/>
                    </a:lnTo>
                    <a:lnTo>
                      <a:pt x="93980" y="111760"/>
                    </a:lnTo>
                    <a:lnTo>
                      <a:pt x="101599" y="104178"/>
                    </a:lnTo>
                    <a:lnTo>
                      <a:pt x="101599" y="762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1" name="object 22">
                <a:extLst>
                  <a:ext uri="{FF2B5EF4-FFF2-40B4-BE49-F238E27FC236}">
                    <a16:creationId xmlns:a16="http://schemas.microsoft.com/office/drawing/2014/main" id="{CDF09995-1018-470A-AD32-3910F26E7BFB}"/>
                  </a:ext>
                </a:extLst>
              </p:cNvPr>
              <p:cNvSpPr/>
              <p:nvPr/>
            </p:nvSpPr>
            <p:spPr>
              <a:xfrm>
                <a:off x="3180079" y="5501639"/>
                <a:ext cx="10160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101600" h="111760">
                    <a:moveTo>
                      <a:pt x="0" y="16891"/>
                    </a:moveTo>
                    <a:lnTo>
                      <a:pt x="0" y="7620"/>
                    </a:lnTo>
                    <a:lnTo>
                      <a:pt x="7619" y="0"/>
                    </a:lnTo>
                    <a:lnTo>
                      <a:pt x="16890" y="0"/>
                    </a:lnTo>
                    <a:lnTo>
                      <a:pt x="84708" y="0"/>
                    </a:lnTo>
                    <a:lnTo>
                      <a:pt x="93980" y="0"/>
                    </a:lnTo>
                    <a:lnTo>
                      <a:pt x="101599" y="7620"/>
                    </a:lnTo>
                    <a:lnTo>
                      <a:pt x="101599" y="16891"/>
                    </a:lnTo>
                    <a:lnTo>
                      <a:pt x="101599" y="94830"/>
                    </a:lnTo>
                    <a:lnTo>
                      <a:pt x="101599" y="104178"/>
                    </a:lnTo>
                    <a:lnTo>
                      <a:pt x="93980" y="111760"/>
                    </a:lnTo>
                    <a:lnTo>
                      <a:pt x="84708" y="111760"/>
                    </a:lnTo>
                    <a:lnTo>
                      <a:pt x="16890" y="111760"/>
                    </a:lnTo>
                    <a:lnTo>
                      <a:pt x="7619" y="111760"/>
                    </a:lnTo>
                    <a:lnTo>
                      <a:pt x="0" y="104178"/>
                    </a:lnTo>
                    <a:lnTo>
                      <a:pt x="0" y="94830"/>
                    </a:lnTo>
                    <a:lnTo>
                      <a:pt x="0" y="16891"/>
                    </a:lnTo>
                    <a:close/>
                  </a:path>
                </a:pathLst>
              </a:custGeom>
              <a:ln w="9525">
                <a:solidFill>
                  <a:srgbClr val="AFAFAF"/>
                </a:solidFill>
              </a:ln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id="{28E9CB1E-6502-48A0-8DDC-6D431E2B1C75}"/>
                  </a:ext>
                </a:extLst>
              </p:cNvPr>
              <p:cNvSpPr/>
              <p:nvPr/>
            </p:nvSpPr>
            <p:spPr>
              <a:xfrm>
                <a:off x="4348479" y="2260599"/>
                <a:ext cx="1120139" cy="2946400"/>
              </a:xfrm>
              <a:prstGeom prst="roundRect">
                <a:avLst>
                  <a:gd name="adj" fmla="val 4876"/>
                </a:avLst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 dirty="0"/>
              </a:p>
            </p:txBody>
          </p:sp>
          <p:sp>
            <p:nvSpPr>
              <p:cNvPr id="23" name="object 24">
                <a:extLst>
                  <a:ext uri="{FF2B5EF4-FFF2-40B4-BE49-F238E27FC236}">
                    <a16:creationId xmlns:a16="http://schemas.microsoft.com/office/drawing/2014/main" id="{2FC183C4-40CB-4595-96AB-19AC8F2CB45D}"/>
                  </a:ext>
                </a:extLst>
              </p:cNvPr>
              <p:cNvSpPr/>
              <p:nvPr/>
            </p:nvSpPr>
            <p:spPr>
              <a:xfrm>
                <a:off x="1003300" y="2291079"/>
                <a:ext cx="1087120" cy="2905760"/>
              </a:xfrm>
              <a:prstGeom prst="roundRect">
                <a:avLst>
                  <a:gd name="adj" fmla="val 5218"/>
                </a:avLst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 dirty="0"/>
              </a:p>
            </p:txBody>
          </p:sp>
          <p:sp>
            <p:nvSpPr>
              <p:cNvPr id="24" name="object 25">
                <a:extLst>
                  <a:ext uri="{FF2B5EF4-FFF2-40B4-BE49-F238E27FC236}">
                    <a16:creationId xmlns:a16="http://schemas.microsoft.com/office/drawing/2014/main" id="{2E842B7A-910B-4894-A75F-83FCBFFC4A1B}"/>
                  </a:ext>
                </a:extLst>
              </p:cNvPr>
              <p:cNvSpPr/>
              <p:nvPr/>
            </p:nvSpPr>
            <p:spPr>
              <a:xfrm>
                <a:off x="2212339" y="2252979"/>
                <a:ext cx="2021839" cy="3141980"/>
              </a:xfrm>
              <a:prstGeom prst="roundRect">
                <a:avLst>
                  <a:gd name="adj" fmla="val 3099"/>
                </a:avLst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050" dirty="0"/>
              </a:p>
            </p:txBody>
          </p:sp>
        </p:grp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12FE78BF-94E8-4A1D-A514-6E4E4AFF8D96}"/>
                </a:ext>
              </a:extLst>
            </p:cNvPr>
            <p:cNvSpPr/>
            <p:nvPr/>
          </p:nvSpPr>
          <p:spPr>
            <a:xfrm>
              <a:off x="1123949" y="1719262"/>
              <a:ext cx="443865" cy="2179320"/>
            </a:xfrm>
            <a:prstGeom prst="rect">
              <a:avLst/>
            </a:prstGeom>
            <a:blipFill>
              <a:blip r:embed="rId8" cstate="print"/>
              <a:stretch>
                <a:fillRect l="-83690" r="-1"/>
              </a:stretch>
            </a:blip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2A4B6671-898C-4F43-B3EF-BB0BBDE0F71D}"/>
                </a:ext>
              </a:extLst>
            </p:cNvPr>
            <p:cNvSpPr/>
            <p:nvPr/>
          </p:nvSpPr>
          <p:spPr>
            <a:xfrm>
              <a:off x="3261359" y="1695449"/>
              <a:ext cx="551181" cy="2209800"/>
            </a:xfrm>
            <a:prstGeom prst="rect">
              <a:avLst/>
            </a:prstGeom>
            <a:blipFill>
              <a:blip r:embed="rId7" cstate="print"/>
              <a:stretch>
                <a:fillRect l="-1" r="-52419"/>
              </a:stretch>
            </a:blip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sp>
        <p:nvSpPr>
          <p:cNvPr id="31" name="Google Shape;361;p37">
            <a:extLst>
              <a:ext uri="{FF2B5EF4-FFF2-40B4-BE49-F238E27FC236}">
                <a16:creationId xmlns:a16="http://schemas.microsoft.com/office/drawing/2014/main" id="{A9C432F1-1835-455E-AD9D-FD9D478D8E51}"/>
              </a:ext>
            </a:extLst>
          </p:cNvPr>
          <p:cNvSpPr/>
          <p:nvPr/>
        </p:nvSpPr>
        <p:spPr>
          <a:xfrm>
            <a:off x="4381446" y="1770561"/>
            <a:ext cx="482201" cy="469719"/>
          </a:xfrm>
          <a:prstGeom prst="roundRect">
            <a:avLst>
              <a:gd name="adj" fmla="val 1342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61;p37">
            <a:extLst>
              <a:ext uri="{FF2B5EF4-FFF2-40B4-BE49-F238E27FC236}">
                <a16:creationId xmlns:a16="http://schemas.microsoft.com/office/drawing/2014/main" id="{4204FA7D-3657-4507-93C9-5F90FEE1C739}"/>
              </a:ext>
            </a:extLst>
          </p:cNvPr>
          <p:cNvSpPr/>
          <p:nvPr/>
        </p:nvSpPr>
        <p:spPr>
          <a:xfrm>
            <a:off x="4381446" y="2433502"/>
            <a:ext cx="482201" cy="469719"/>
          </a:xfrm>
          <a:prstGeom prst="roundRect">
            <a:avLst>
              <a:gd name="adj" fmla="val 1342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61;p37">
            <a:extLst>
              <a:ext uri="{FF2B5EF4-FFF2-40B4-BE49-F238E27FC236}">
                <a16:creationId xmlns:a16="http://schemas.microsoft.com/office/drawing/2014/main" id="{50E78877-ED56-4594-9655-849D79E9A793}"/>
              </a:ext>
            </a:extLst>
          </p:cNvPr>
          <p:cNvSpPr/>
          <p:nvPr/>
        </p:nvSpPr>
        <p:spPr>
          <a:xfrm>
            <a:off x="4385097" y="3123110"/>
            <a:ext cx="482201" cy="469719"/>
          </a:xfrm>
          <a:prstGeom prst="roundRect">
            <a:avLst>
              <a:gd name="adj" fmla="val 1342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raphic 39" descr="Smart Phone">
            <a:extLst>
              <a:ext uri="{FF2B5EF4-FFF2-40B4-BE49-F238E27FC236}">
                <a16:creationId xmlns:a16="http://schemas.microsoft.com/office/drawing/2014/main" id="{AC8478CB-E6B0-4E87-B597-E6FD90C12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36751" y="1824330"/>
            <a:ext cx="362360" cy="362360"/>
          </a:xfrm>
          <a:prstGeom prst="rect">
            <a:avLst/>
          </a:prstGeom>
        </p:spPr>
      </p:pic>
      <p:pic>
        <p:nvPicPr>
          <p:cNvPr id="42" name="Graphic 41" descr="Checklist RTL">
            <a:extLst>
              <a:ext uri="{FF2B5EF4-FFF2-40B4-BE49-F238E27FC236}">
                <a16:creationId xmlns:a16="http://schemas.microsoft.com/office/drawing/2014/main" id="{02C06F61-D915-4DD0-A9EC-FC79812E7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3343" y="2487181"/>
            <a:ext cx="362360" cy="362360"/>
          </a:xfrm>
          <a:prstGeom prst="rect">
            <a:avLst/>
          </a:prstGeom>
        </p:spPr>
      </p:pic>
      <p:pic>
        <p:nvPicPr>
          <p:cNvPr id="44" name="Graphic 43" descr="Newspaper">
            <a:extLst>
              <a:ext uri="{FF2B5EF4-FFF2-40B4-BE49-F238E27FC236}">
                <a16:creationId xmlns:a16="http://schemas.microsoft.com/office/drawing/2014/main" id="{1D754763-A98F-4313-87AA-FA29E99D36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9663" y="3119617"/>
            <a:ext cx="469719" cy="46971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D9B6E8E-EF5A-427F-8946-01779910B8E4}"/>
              </a:ext>
            </a:extLst>
          </p:cNvPr>
          <p:cNvGrpSpPr/>
          <p:nvPr/>
        </p:nvGrpSpPr>
        <p:grpSpPr>
          <a:xfrm>
            <a:off x="-786415" y="-15246"/>
            <a:ext cx="3138698" cy="819152"/>
            <a:chOff x="-786415" y="-15246"/>
            <a:chExt cx="3138698" cy="81915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F0EBAF7-34C1-4F91-BA5F-766F45EAD7C0}"/>
                </a:ext>
              </a:extLst>
            </p:cNvPr>
            <p:cNvSpPr/>
            <p:nvPr/>
          </p:nvSpPr>
          <p:spPr>
            <a:xfrm>
              <a:off x="-786415" y="-15246"/>
              <a:ext cx="3138698" cy="81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0BA9DB3-7D39-4764-88CC-B63807C50141}"/>
                </a:ext>
              </a:extLst>
            </p:cNvPr>
            <p:cNvGrpSpPr/>
            <p:nvPr/>
          </p:nvGrpSpPr>
          <p:grpSpPr>
            <a:xfrm>
              <a:off x="12182" y="108391"/>
              <a:ext cx="2168832" cy="633050"/>
              <a:chOff x="12182" y="108391"/>
              <a:chExt cx="2168832" cy="633050"/>
            </a:xfrm>
          </p:grpSpPr>
          <p:pic>
            <p:nvPicPr>
              <p:cNvPr id="35" name="Picture 3" descr="D:\KASN\PEKERJAAN 2021\12. DESEMBER 2021\ISO SMAP 37001\LOGO SMAP KASN\Logo ISO 37001 + TULISAN SMAP.png">
                <a:extLst>
                  <a:ext uri="{FF2B5EF4-FFF2-40B4-BE49-F238E27FC236}">
                    <a16:creationId xmlns:a16="http://schemas.microsoft.com/office/drawing/2014/main" id="{0B01C74D-B9DA-454D-99C1-116216460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2" y="108391"/>
                <a:ext cx="636071" cy="633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F3B7590-D8FB-4E71-9CA9-76BB3FDD1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46038" y="255384"/>
                <a:ext cx="634976" cy="277506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7EF6EAF-AE61-4BC6-967C-DF9CC40E9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7287" y="180834"/>
                <a:ext cx="927823" cy="3530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418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4D0A98-E1B6-5A7C-31B2-2D165ABE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HASIL </a:t>
            </a:r>
            <a:r>
              <a:rPr lang="en-US" dirty="0">
                <a:solidFill>
                  <a:srgbClr val="FABA4D"/>
                </a:solidFill>
              </a:rPr>
              <a:t>PENGUKURAN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5CA196-BF69-8103-5F46-623AC6BCF60C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6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334D0B6F-F30D-2820-06D6-E8926D9E8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4582E9-F502-0BC8-7DF6-E05FACF3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DE0051-21BE-C771-4C46-B6B635B34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57DCC4-6D3E-D01D-8EC6-47E4E60D8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89" y="1288755"/>
            <a:ext cx="2437551" cy="363122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F7B43A-0509-1F57-3079-A05EEA8D9AC3}"/>
              </a:ext>
            </a:extLst>
          </p:cNvPr>
          <p:cNvSpPr txBox="1"/>
          <p:nvPr/>
        </p:nvSpPr>
        <p:spPr>
          <a:xfrm>
            <a:off x="1108289" y="1002212"/>
            <a:ext cx="168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Raleway Medium" pitchFamily="2" charset="0"/>
              </a:rPr>
              <a:t>Surat </a:t>
            </a:r>
            <a:r>
              <a:rPr lang="en-US" sz="1200" b="1" dirty="0" err="1">
                <a:latin typeface="Raleway Medium" pitchFamily="2" charset="0"/>
              </a:rPr>
              <a:t>Rekomendasi</a:t>
            </a:r>
            <a:r>
              <a:rPr lang="en-US" sz="1200" b="1" dirty="0">
                <a:latin typeface="Raleway Medium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9095B-06DC-B01E-CDD0-3722116F224D}"/>
              </a:ext>
            </a:extLst>
          </p:cNvPr>
          <p:cNvSpPr txBox="1"/>
          <p:nvPr/>
        </p:nvSpPr>
        <p:spPr>
          <a:xfrm>
            <a:off x="4024209" y="1001263"/>
            <a:ext cx="168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Raleway Medium" pitchFamily="2" charset="0"/>
              </a:rPr>
              <a:t>Sertifikat</a:t>
            </a:r>
            <a:endParaRPr lang="en-US" sz="1200" b="1" dirty="0">
              <a:latin typeface="Raleway Mediu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2D66B-B035-630A-AD54-4503E2F69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238" y="1288755"/>
            <a:ext cx="3981473" cy="265431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984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7C08-77A6-4200-A62A-743138F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960082"/>
            <a:ext cx="4360200" cy="1660064"/>
          </a:xfrm>
        </p:spPr>
        <p:txBody>
          <a:bodyPr/>
          <a:lstStyle/>
          <a:p>
            <a:r>
              <a:rPr lang="en-US" sz="3600" dirty="0"/>
              <a:t>PENETAPAN KEBIJAKAN</a:t>
            </a:r>
            <a:br>
              <a:rPr lang="en-US" sz="3600" dirty="0"/>
            </a:br>
            <a:r>
              <a:rPr lang="en-US" sz="3600" dirty="0"/>
              <a:t>NKK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20C3E9-3188-4902-BBDF-955C1F76608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378856" y="2395510"/>
            <a:ext cx="1898569" cy="1046700"/>
          </a:xfrm>
        </p:spPr>
        <p:txBody>
          <a:bodyPr/>
          <a:lstStyle/>
          <a:p>
            <a:r>
              <a:rPr lang="en-US" sz="6000" dirty="0"/>
              <a:t>20%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798D37-94E4-46F9-8F80-AA7A582B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250" y="1525082"/>
            <a:ext cx="4360200" cy="435000"/>
          </a:xfrm>
        </p:spPr>
        <p:txBody>
          <a:bodyPr/>
          <a:lstStyle/>
          <a:p>
            <a:pPr marL="282575" indent="-282575"/>
            <a:r>
              <a:rPr lang="en-US" sz="2000" dirty="0"/>
              <a:t>KRITERIA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42ED9-B978-4E17-B508-FBBBD9E2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3" y="78013"/>
            <a:ext cx="987413" cy="987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D203DE-DBBA-4840-A49B-3A1286949A9D}"/>
              </a:ext>
            </a:extLst>
          </p:cNvPr>
          <p:cNvGrpSpPr/>
          <p:nvPr/>
        </p:nvGrpSpPr>
        <p:grpSpPr>
          <a:xfrm>
            <a:off x="7162800" y="285674"/>
            <a:ext cx="1927860" cy="552131"/>
            <a:chOff x="6933597" y="18952"/>
            <a:chExt cx="2210402" cy="633050"/>
          </a:xfrm>
        </p:grpSpPr>
        <p:pic>
          <p:nvPicPr>
            <p:cNvPr id="7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91ECEE12-6F28-4BF4-B0A6-EA3E55897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8B93E-9597-4F06-B702-6D531444F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3FBC7B-0726-4122-B643-461DFA98B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78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8099"/>
            <a:ext cx="6600150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1: PENETAPAN KEBIJAKAN NKK</a:t>
            </a:r>
            <a:br>
              <a:rPr lang="en-US" sz="1800" dirty="0"/>
            </a:br>
            <a:r>
              <a:rPr lang="en-US" sz="1800" dirty="0"/>
              <a:t>SUB-KRITERIA 1.1: KOMITMEN PIMPINAN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066096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2016524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Kebijakan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tentang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NKK </a:t>
                      </a:r>
                      <a:r>
                        <a:rPr lang="en-US" sz="900" b="1" i="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belum</a:t>
                      </a:r>
                      <a:r>
                        <a:rPr lang="en-US" sz="900" b="1" i="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i="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dimasukkan</a:t>
                      </a:r>
                      <a:r>
                        <a:rPr lang="en-US" sz="900" b="1" i="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Rencana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Strategis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/RPJMD dan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Rencana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Strategis</a:t>
                      </a:r>
                      <a:r>
                        <a:rPr lang="en-US" sz="900" spc="-5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Unit </a:t>
                      </a:r>
                      <a:r>
                        <a:rPr lang="en-US" sz="900" spc="-5" dirty="0" err="1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Kerja</a:t>
                      </a:r>
                      <a:endParaRPr sz="900" dirty="0">
                        <a:latin typeface="Raleway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sv-SE" sz="900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Kebijakan tentang Pelaksanaa NKK telah dimasukkan dalam 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Rencana Strategis </a:t>
                      </a:r>
                      <a:r>
                        <a:rPr lang="sv-SE" sz="900" b="1" u="sng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Unit Kerja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900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namun belum tercantum dengan Rencana Strategis IP/ Rencana Strategis Unit Kerja</a:t>
                      </a:r>
                    </a:p>
                  </a:txBody>
                  <a:tcPr marL="0" marR="0" marT="4286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sv-SE" sz="900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Kebijakan tentang Pelaksanaan NKK telah dimasukkan dalam 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Rencana Strategis </a:t>
                      </a:r>
                      <a:r>
                        <a:rPr lang="sv-SE" sz="900" b="1" i="0" u="sng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v-SE" sz="900" b="1" u="sng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RPJMD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900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dan belum ada dalam Rencana Strategis Unit Kerja</a:t>
                      </a: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sv-SE" sz="900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Kebijakan tentang Pelaksanaan NKK sudah tercantum dalam 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Rencana Strategis/RPJMD </a:t>
                      </a:r>
                      <a:r>
                        <a:rPr lang="sv-SE" sz="900" b="1" u="sng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sv-SE" sz="900" b="1" spc="0" baseline="0" dirty="0">
                          <a:latin typeface="Raleway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Rencana Strategis Unit Kerja</a:t>
                      </a: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0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19075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enstra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8440" marR="0" lvl="0" indent="-12763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9075" algn="l"/>
                        </a:tabLst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redaksi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pasal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25" dirty="0" err="1">
                          <a:latin typeface="Raleway" pitchFamily="2" charset="0"/>
                          <a:cs typeface="Arial"/>
                        </a:rPr>
                        <a:t>R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enstra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Implementasi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19710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0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Renstra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IP/RPJMD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marR="0" lvl="0" indent="-12763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9710" algn="l"/>
                        </a:tabLst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redaksi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pasal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25" dirty="0" err="1">
                          <a:latin typeface="Raleway" pitchFamily="2" charset="0"/>
                          <a:cs typeface="Arial"/>
                        </a:rPr>
                        <a:t>Renstra</a:t>
                      </a:r>
                      <a:r>
                        <a:rPr lang="en-US" sz="900" spc="25" dirty="0">
                          <a:latin typeface="Raleway" pitchFamily="2" charset="0"/>
                          <a:cs typeface="Arial"/>
                        </a:rPr>
                        <a:t> IP/RPJMD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0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Renstra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IP/RPJMD</a:t>
                      </a: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Renstra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redaksi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pasal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25" dirty="0" err="1">
                          <a:latin typeface="Raleway" pitchFamily="2" charset="0"/>
                          <a:cs typeface="Arial"/>
                        </a:rPr>
                        <a:t>Renstra</a:t>
                      </a:r>
                      <a:r>
                        <a:rPr lang="en-US" sz="900" spc="25" dirty="0">
                          <a:latin typeface="Raleway" pitchFamily="2" charset="0"/>
                          <a:cs typeface="Arial"/>
                        </a:rPr>
                        <a:t> IP/RPJMD dan </a:t>
                      </a:r>
                      <a:r>
                        <a:rPr lang="en-US" sz="900" spc="25" dirty="0" err="1">
                          <a:latin typeface="Raleway" pitchFamily="2" charset="0"/>
                          <a:cs typeface="Arial"/>
                        </a:rPr>
                        <a:t>R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enstra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92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8099"/>
            <a:ext cx="6600150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1: PENETAPAN KEBIJAKAN NKK</a:t>
            </a:r>
            <a:br>
              <a:rPr lang="en-US" sz="1800" dirty="0"/>
            </a:br>
            <a:r>
              <a:rPr lang="en-US" sz="1800" dirty="0"/>
              <a:t>SUB-KRITERIA 1.2: RELEVANSI SUBSTANSI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051564" cy="348540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2377440"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Substansi pengaturan dalam Kebijakan Internal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kurang dari 25%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Nilai Dasar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Etik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Perilaku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Kearifan lokal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MKE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Internalisasi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Institusionalisasi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Eksternalisasi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penanganan pengaduan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anisme monitoring dan evaluasi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Substansi pengaturan dalam Kebijakan Internal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mencakup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id-ID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25%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-50%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dari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Nilai Dasar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Etik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Perilaku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Kearifan lokal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MKE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Institusionalisasi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Eksternalisasi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penanganan pengaduan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monitoring dan evaluasi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Substansi pengaturan dalam Kebijakan Internal kurang dari 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51%-75%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dari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Nilai Dasar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Etik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Perilaku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Kearifan lokal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MKE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Institusionalisasi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Eksternalisasi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penanganan pengaduan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monitoring dan evaluasi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Substansi pengaturan dalam Kebijakan Internal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mencakup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lebih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dari</a:t>
                      </a:r>
                      <a:r>
                        <a:rPr kumimoji="0" lang="id-ID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76</a:t>
                      </a:r>
                      <a:r>
                        <a:rPr kumimoji="0" lang="id-ID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dari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Nilai Dasar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Etik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Kode Perilaku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Kearifan lokal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MKE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Institusionalisasi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Eksternalisasi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penanganan pengaduan</a:t>
                      </a:r>
                    </a:p>
                    <a:p>
                      <a:pPr marL="228600" marR="0" lvl="0" indent="-160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monitoring dan evaluasi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0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kumimoji="0" lang="en-US" sz="9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Dokumen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Peraturan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NKK</a:t>
                      </a:r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kumimoji="0" lang="en-US" sz="9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Dokumen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Peraturan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NKK</a:t>
                      </a:r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kumimoji="0" lang="en-US" sz="9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Dokumen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Peraturan</a:t>
                      </a:r>
                      <a:r>
                        <a:rPr kumimoji="0" lang="en-US" sz="900" b="0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 pitchFamily="2" charset="0"/>
                          <a:cs typeface="Arial"/>
                          <a:sym typeface="Arial"/>
                        </a:rPr>
                        <a:t> NKK</a:t>
                      </a:r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 pitchFamily="2" charset="0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49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8099"/>
            <a:ext cx="6600150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1: PENETAPAN KEBIJAKAN NKK</a:t>
            </a:r>
            <a:br>
              <a:rPr lang="en-US" sz="1800" dirty="0"/>
            </a:br>
            <a:r>
              <a:rPr lang="en-US" sz="1800" dirty="0"/>
              <a:t>SUB-KRITERIA 1.3: KETERLIBATAN PIHAK INTERNAL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066096" cy="332535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2016524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016524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57150" indent="0" algn="l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Perumusan dan penyusunan Peraturan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In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ternal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hanya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dilakukan oleh unit kerja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yang bertanggung jawab dalam Kepegawaian/ SDM/ Pembinaan ASN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erumusan dan penyusunan Peraturan Internal hanya dilakukan oleh unit kerja yang bertanggung jawab dalam Kepegawaian/ SDM/ Pembinaan ASN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dan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melibatkan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beberapa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unit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kerja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terkait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erumusan dan penyusunan Peraturan Internal dilakukan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dengan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melibatkan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semua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pimpinan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yang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mewakili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unit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kerja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ada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di IP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</a:t>
                      </a:r>
                      <a:r>
                        <a:rPr kumimoji="0" lang="id-ID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erumusan dan penyusunan Peraturan Internal dilakukan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dengan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melibatkan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semua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pimpinan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yang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mewakili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unit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kerja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dan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terdapat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keterlibatan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sistemik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/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berjenjang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dari</a:t>
                      </a:r>
                      <a:r>
                        <a:rPr kumimoji="0" lang="en-U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ASN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secara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individual di IP (forum, polling,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survei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kotak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saran,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konsultasi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publik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/ASN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dll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63238"/>
                          </a:solidFill>
                          <a:effectLst/>
                          <a:uLnTx/>
                          <a:uFillTx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SK Tim</a:t>
                      </a: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sv-SE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sv-SE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SK Tim</a:t>
                      </a: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sv-SE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sv-SE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SK Tim</a:t>
                      </a: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sv-SE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sv-SE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sv-SE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sv-SE" sz="900" spc="-5" dirty="0">
                          <a:latin typeface="Raleway" pitchFamily="2" charset="0"/>
                          <a:cs typeface="Arial"/>
                        </a:rPr>
                        <a:t>Rapat</a:t>
                      </a:r>
                    </a:p>
                    <a:p>
                      <a:pPr marL="218440" indent="-127635">
                        <a:lnSpc>
                          <a:spcPct val="100000"/>
                        </a:lnSpc>
                        <a:buAutoNum type="arabicPeriod"/>
                        <a:tabLst>
                          <a:tab pos="219075" algn="l"/>
                        </a:tabLst>
                      </a:pP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SK Tim</a:t>
                      </a: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Keterlibatan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ASN</a:t>
                      </a: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456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A49BA2-DB5D-CCE2-411E-D940B96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TUGAS DAN FUNGSI </a:t>
            </a:r>
            <a:r>
              <a:rPr lang="en-US" dirty="0">
                <a:solidFill>
                  <a:srgbClr val="FFC000"/>
                </a:solidFill>
              </a:rPr>
              <a:t>KASN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56B25-020C-1EA6-42B7-1D13783CA86E}"/>
              </a:ext>
            </a:extLst>
          </p:cNvPr>
          <p:cNvSpPr txBox="1"/>
          <p:nvPr/>
        </p:nvSpPr>
        <p:spPr>
          <a:xfrm>
            <a:off x="4719365" y="1282568"/>
            <a:ext cx="3362865" cy="338554"/>
          </a:xfrm>
          <a:prstGeom prst="rect">
            <a:avLst/>
          </a:prstGeom>
          <a:solidFill>
            <a:srgbClr val="3233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FUNGSI KASN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77EDA-2624-D6CB-D348-FCFF3DEAD30F}"/>
              </a:ext>
            </a:extLst>
          </p:cNvPr>
          <p:cNvSpPr txBox="1"/>
          <p:nvPr/>
        </p:nvSpPr>
        <p:spPr>
          <a:xfrm>
            <a:off x="1020448" y="1282568"/>
            <a:ext cx="3362866" cy="338554"/>
          </a:xfrm>
          <a:prstGeom prst="rect">
            <a:avLst/>
          </a:prstGeom>
          <a:solidFill>
            <a:srgbClr val="3233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TUGAS KASN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1953C-44E0-6063-FFAD-C2EE3551E260}"/>
              </a:ext>
            </a:extLst>
          </p:cNvPr>
          <p:cNvSpPr txBox="1"/>
          <p:nvPr/>
        </p:nvSpPr>
        <p:spPr>
          <a:xfrm>
            <a:off x="3251199" y="3760904"/>
            <a:ext cx="26416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 err="1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Sumber</a:t>
            </a:r>
            <a:r>
              <a:rPr lang="en-US" sz="700" dirty="0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: UU No. 5 </a:t>
            </a:r>
            <a:r>
              <a:rPr lang="en-US" sz="700" dirty="0" err="1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Tahun</a:t>
            </a:r>
            <a:r>
              <a:rPr lang="en-US" sz="700" dirty="0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 2014 </a:t>
            </a:r>
            <a:r>
              <a:rPr lang="en-US" sz="700" dirty="0" err="1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tentang</a:t>
            </a:r>
            <a:r>
              <a:rPr lang="en-US" sz="700" dirty="0">
                <a:solidFill>
                  <a:schemeClr val="tx1"/>
                </a:solidFill>
                <a:latin typeface="Montserrat" panose="00000500000000000000" pitchFamily="50" charset="0"/>
                <a:ea typeface="Open Sans" panose="020B0604020202020204" charset="0"/>
                <a:cs typeface="Open Sans" panose="020B0604020202020204" charset="0"/>
              </a:rPr>
              <a:t> ASN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C54273-627B-1D1C-170D-CF1C4BFB30EE}"/>
              </a:ext>
            </a:extLst>
          </p:cNvPr>
          <p:cNvSpPr/>
          <p:nvPr/>
        </p:nvSpPr>
        <p:spPr>
          <a:xfrm>
            <a:off x="1020447" y="1698014"/>
            <a:ext cx="3362867" cy="17925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enjaga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netralitas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Pegawai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ASN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elakukan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pengawasan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atas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pembinaan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profesi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ASN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Melaporkan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pengawasan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dan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evaluasi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pelaksanaan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kebijakan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Manajemen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ASN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kepada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Presiden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lang="en-US" sz="1400" dirty="0">
              <a:solidFill>
                <a:schemeClr val="tx1"/>
              </a:solidFill>
              <a:latin typeface="Raleway" pitchFamily="2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398B9C-3EA8-61D3-3981-53A2EFE556CB}"/>
              </a:ext>
            </a:extLst>
          </p:cNvPr>
          <p:cNvSpPr/>
          <p:nvPr/>
        </p:nvSpPr>
        <p:spPr>
          <a:xfrm>
            <a:off x="4719366" y="1698014"/>
            <a:ext cx="3362867" cy="17925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KASN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berfungsi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mengawasi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pelaksanaan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norma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dasar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kode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etik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dan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kode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1" i="1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perilaku</a:t>
            </a:r>
            <a:r>
              <a:rPr lang="en-US" sz="1400" b="1" i="1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ASN,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serta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penerapan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Sistem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Merit </a:t>
            </a:r>
            <a:r>
              <a:rPr lang="en-US" sz="140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dalam</a:t>
            </a:r>
            <a:r>
              <a:rPr lang="en-US" sz="140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kebijakan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dan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Manajemen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ASN pada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Instansi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Pemerintah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Raleway" pitchFamily="2" charset="0"/>
                <a:ea typeface="Open Sans" panose="020B0604020202020204" charset="0"/>
                <a:cs typeface="Open Sans" panose="020B0604020202020204" charset="0"/>
              </a:rPr>
              <a:t>. </a:t>
            </a:r>
            <a:endParaRPr lang="en-US" sz="1400" dirty="0">
              <a:solidFill>
                <a:schemeClr val="tx1"/>
              </a:solidFill>
              <a:latin typeface="Raleway" pitchFamily="2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7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1: PENETAPAN KEBIJAKAN NKK</a:t>
            </a:r>
            <a:br>
              <a:rPr lang="en-US" sz="1800" dirty="0"/>
            </a:br>
            <a:r>
              <a:rPr lang="en-US" sz="1800" dirty="0"/>
              <a:t>SUB-KRITERIA 1.4: KETERLIBATAN PIHAK EKSTERNAL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 algn="l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Perumusan dan penyusunan Kebijakan NKK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tidak melibatkan pihak eksternal</a:t>
                      </a:r>
                      <a:endParaRPr sz="900" b="1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l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Perumusan dan penyusunan Peraturan Internal telah dilakukan dengan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melibatkan partisipasi pihak eksternal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(akademisi/ pakar/ praktisi/ tokoh budaya/pemangku kepentingan dsb)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 algn="l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namun belum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diakomodir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dalam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kebijakan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internal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Perumusan</a:t>
                      </a:r>
                      <a:r>
                        <a:rPr lang="id-ID" sz="900" spc="7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penyusunan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Peraturan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spc="-29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Internal</a:t>
                      </a:r>
                      <a:r>
                        <a:rPr lang="id-ID" sz="900" spc="6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telah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dilakukan</a:t>
                      </a:r>
                      <a:r>
                        <a:rPr lang="id-ID" sz="900" spc="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dengan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melibatkan</a:t>
                      </a:r>
                      <a:r>
                        <a:rPr lang="id-ID" sz="900" b="1" spc="2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partisipasi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minimal</a:t>
                      </a:r>
                      <a:r>
                        <a:rPr lang="id-ID" sz="900" b="1" spc="7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id-ID" sz="900" b="1" spc="7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pihak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eksternal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(akademisi/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pakar/</a:t>
                      </a:r>
                      <a:r>
                        <a:rPr lang="id-ID" sz="900" spc="5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praktisi/</a:t>
                      </a:r>
                      <a:r>
                        <a:rPr lang="id-ID" sz="900" spc="5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to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koh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budaya/pemangku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kepentingan</a:t>
                      </a:r>
                      <a:r>
                        <a:rPr lang="id-ID" sz="900" spc="2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dsb)</a:t>
                      </a:r>
                      <a:r>
                        <a:rPr lang="id-ID" sz="900" spc="2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b="1" spc="1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diakomodir</a:t>
                      </a:r>
                      <a:endParaRPr lang="en-US" sz="900" b="1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08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Perumusan</a:t>
                      </a:r>
                      <a:r>
                        <a:rPr lang="id-ID" sz="900" spc="7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penyusunan</a:t>
                      </a:r>
                      <a:r>
                        <a:rPr lang="id-ID" sz="900" spc="9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Peraturan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Internal</a:t>
                      </a:r>
                      <a:r>
                        <a:rPr lang="id-ID" sz="900" spc="3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telah</a:t>
                      </a:r>
                      <a:r>
                        <a:rPr lang="id-ID" sz="900" spc="3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dilakukan</a:t>
                      </a:r>
                      <a:r>
                        <a:rPr lang="id-ID" sz="900" spc="-29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dengan</a:t>
                      </a:r>
                      <a:r>
                        <a:rPr lang="id-ID" sz="900" spc="6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melibatkan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partisipasi</a:t>
                      </a:r>
                      <a:r>
                        <a:rPr lang="id-ID" sz="900" b="1" spc="7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sekurang-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kurangnya</a:t>
                      </a:r>
                      <a:r>
                        <a:rPr lang="id-ID" sz="900" b="1" spc="7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</a:t>
                      </a:r>
                      <a:r>
                        <a:rPr lang="id-ID" sz="900" b="1" spc="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pihak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eksternal</a:t>
                      </a:r>
                      <a:r>
                        <a:rPr lang="id-ID" sz="900" b="1" spc="2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(akademisi/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pakar/</a:t>
                      </a:r>
                      <a:r>
                        <a:rPr lang="id-ID" sz="900" spc="6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praktisi/</a:t>
                      </a:r>
                      <a:r>
                        <a:rPr lang="id-ID" sz="900" spc="6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tokoh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budaya/pemangku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kepentingan</a:t>
                      </a:r>
                      <a:r>
                        <a:rPr lang="id-ID" sz="900" spc="3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dsb)</a:t>
                      </a:r>
                      <a:r>
                        <a:rPr lang="id-ID" sz="900" spc="4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dan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b="1" spc="1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diakomodir</a:t>
                      </a:r>
                      <a:endParaRPr lang="en-US" sz="900" b="1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sz="900" spc="-5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marR="0" lvl="0" indent="-12763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9710" algn="l"/>
                        </a:tabLst>
                        <a:defRPr/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Bukti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melibatkan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diluar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IP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marR="0" lvl="0" indent="-12763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9710" algn="l"/>
                        </a:tabLst>
                        <a:defRPr/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Bukti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melibatkan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diluar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IP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KEKP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mengakomodir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usulan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marR="0" lvl="0" indent="-12763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9710" algn="l"/>
                        </a:tabLst>
                        <a:defRPr/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Bukti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0" dirty="0">
                          <a:latin typeface="Raleway" pitchFamily="2" charset="0"/>
                          <a:cs typeface="Arial"/>
                        </a:rPr>
                        <a:t>yang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melibatkan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diluar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IP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KEKP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mengakomodir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usulan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eksternal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23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7C08-77A6-4200-A62A-743138F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960082"/>
            <a:ext cx="4631090" cy="1660064"/>
          </a:xfrm>
        </p:spPr>
        <p:txBody>
          <a:bodyPr/>
          <a:lstStyle/>
          <a:p>
            <a:r>
              <a:rPr lang="en-US" sz="4000" dirty="0"/>
              <a:t>PENERAPAN</a:t>
            </a:r>
            <a:br>
              <a:rPr lang="en-US" sz="4000" dirty="0"/>
            </a:br>
            <a:r>
              <a:rPr lang="en-US" sz="4000" dirty="0"/>
              <a:t>NKK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20C3E9-3188-4902-BBDF-955C1F76608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378856" y="2395510"/>
            <a:ext cx="1898569" cy="1046700"/>
          </a:xfrm>
        </p:spPr>
        <p:txBody>
          <a:bodyPr/>
          <a:lstStyle/>
          <a:p>
            <a:r>
              <a:rPr lang="en-US" sz="6000" dirty="0"/>
              <a:t>30%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798D37-94E4-46F9-8F80-AA7A582B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250" y="1525082"/>
            <a:ext cx="4360200" cy="435000"/>
          </a:xfrm>
        </p:spPr>
        <p:txBody>
          <a:bodyPr/>
          <a:lstStyle/>
          <a:p>
            <a:pPr marL="282575" indent="-282575"/>
            <a:r>
              <a:rPr lang="en-US" sz="2000" dirty="0"/>
              <a:t>KRITERIA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39B04-5000-4531-912F-54533C6C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3" y="78013"/>
            <a:ext cx="987413" cy="987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F9B72C-188C-4B45-B6D1-A3206CFC683A}"/>
              </a:ext>
            </a:extLst>
          </p:cNvPr>
          <p:cNvGrpSpPr/>
          <p:nvPr/>
        </p:nvGrpSpPr>
        <p:grpSpPr>
          <a:xfrm>
            <a:off x="7162800" y="285674"/>
            <a:ext cx="1927860" cy="552131"/>
            <a:chOff x="6933597" y="18952"/>
            <a:chExt cx="2210402" cy="633050"/>
          </a:xfrm>
        </p:grpSpPr>
        <p:pic>
          <p:nvPicPr>
            <p:cNvPr id="7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00ED4806-0F7E-4E7F-83B9-C9F40E611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DD84E0-2CB1-41AC-ACC3-BC4A209F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C1EE99-7038-40F3-A636-50C4E3F7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263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2: PENERAPAN NKK</a:t>
            </a:r>
            <a:br>
              <a:rPr lang="en-US" sz="1800" dirty="0"/>
            </a:br>
            <a:r>
              <a:rPr lang="en-US" sz="1800" dirty="0"/>
              <a:t>SUB-KRITERIA 2.1: INTERNALISASI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04672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Pemerintah sudah melaksanakan penyampaian/ sosialisasi Peraturan NKK yang dilakukan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kepada 1 dari 4 kelompok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sasaran: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CPNS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PNS Pindahan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Pejabat yang baru dilantik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Seluruh OPD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Pemerintah sudah melaksanakan penyampaian/ sosialisasi Peraturan NKK yang dilakukan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kepada 2 dari 4 kelompok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sasaran: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CPNS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PNS Pindahan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Pejabat yang baru dilantik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Seluruh OPD</a:t>
                      </a:r>
                      <a:endParaRPr lang="id-ID" sz="900" b="0" i="0" u="none" strike="noStrike" cap="none" dirty="0">
                        <a:solidFill>
                          <a:schemeClr val="tx1"/>
                        </a:solidFill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286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Pemerintah sudah melaksanakan penyampaian/ sosialisasi Peraturan NKK yang dilakukan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kepada 3 dari 4 kelompok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sasaran: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CPNS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PNS Pindahan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Pejabat yang baru dilantik</a:t>
                      </a:r>
                    </a:p>
                    <a:p>
                      <a:pPr marL="5715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Seluruh OPD</a:t>
                      </a:r>
                      <a:endParaRPr lang="id-ID" sz="900" b="0" i="0" u="none" strike="noStrike" cap="none" dirty="0">
                        <a:solidFill>
                          <a:schemeClr val="tx1"/>
                        </a:solidFill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Pemerintah sudah melaksanakan penyampaian/ sosialisasi Peraturan NKK yang dilakukan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kepada seluruh kelompok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sasaran: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CPNS</a:t>
                      </a:r>
                    </a:p>
                    <a:p>
                      <a:pPr marL="11430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PNS Pindahan</a:t>
                      </a:r>
                    </a:p>
                    <a:p>
                      <a:pPr marL="11430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Pejabat yang baru dilantik</a:t>
                      </a:r>
                    </a:p>
                    <a:p>
                      <a:pPr marL="114300" lvl="0" indent="0">
                        <a:buFont typeface="+mj-lt"/>
                        <a:buAutoNum type="arabicPeriod"/>
                      </a:pP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Seluruh OPD</a:t>
                      </a:r>
                      <a:endParaRPr lang="id-ID" sz="900" b="0" i="0" u="none" strike="noStrike" cap="none" dirty="0">
                        <a:solidFill>
                          <a:schemeClr val="tx1"/>
                        </a:solidFill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sz="900" spc="-5" dirty="0" err="1">
                          <a:latin typeface="Raleway" pitchFamily="2" charset="0"/>
                          <a:cs typeface="Arial"/>
                        </a:rPr>
                        <a:t>Dokume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mengundang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1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kelompok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sasaran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meliputi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daftar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hadir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mengundang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2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kelompok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sasaran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meliputi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daftar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hadir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mengundang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3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kelompok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sasaran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meliputi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daftar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hadir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mengundang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4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kelompok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sasaran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meliputi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daftar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hadir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650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2: PENERAPAN NKK</a:t>
            </a:r>
            <a:br>
              <a:rPr lang="en-US" sz="1800" dirty="0"/>
            </a:br>
            <a:r>
              <a:rPr lang="en-US" sz="1800" dirty="0"/>
              <a:t>SUB-KRITERIA 2.2: INSTITUSIONALISASI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627965" y="1274611"/>
          <a:ext cx="8412480" cy="375972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memiliki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mekanisme pelembagaan penerapan NKK di Instansi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-2 bentuk kegiatan pelembagaan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 yang sudah berjalan di Instansi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Agen etika dan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nomenklatur lainnya yang mengampu fungsi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Peraturan/penetapan adanya mekanisme penunjukan pegawai berprestasi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Peraturan/penetapan ketersediaan model panutan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Keberadaan kebijakan tertulis dari pimpinan terkait turunan dari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Program diklat NKK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3-4 bentuk kegiatan pelembagaan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 yang sudah berjalan di Instansi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Agen etika dan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nomenklatur lainnya yang mengampu fungsi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 n adanya mekanisme penunjukan pegawai berprestasi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 n ketersediaan model panutan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Keberadaan kebijakan tertulis dari pimpinan terkait turunan dari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Program diklat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5 atau lebih bentuk kegiatan pelembagaan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 yang sudah berjalan di Instansi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Agen etika dan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nomenklatur lainnya yang mengampu fungsi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 n adanya mekanisme penunjukan pegawai berprestasi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Peraturan/penetapa n ketersediaan model panutan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Keberadaan kebijakan tertulis dari pimpinan terkait turunan dari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indent="-11430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Program diklat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keputusan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1-2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keputusan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3-4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NKK 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keputusan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5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lebih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di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15" dirty="0" err="1">
                          <a:latin typeface="Raleway" pitchFamily="2" charset="0"/>
                          <a:cs typeface="Arial"/>
                        </a:rPr>
                        <a:t>pelembagaan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082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2: PENERAPAN NKK</a:t>
            </a:r>
            <a:br>
              <a:rPr lang="en-US" sz="1800" dirty="0"/>
            </a:br>
            <a:r>
              <a:rPr lang="en-US" sz="1800" dirty="0"/>
              <a:t>SUB-KRITERIA 2.3: EKSTERNALISASI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412480" cy="330252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pernah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melaksanakan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kegiatan eksternalisasi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1430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1</a:t>
                      </a:r>
                      <a:endParaRPr lang="en-US" sz="900" b="1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kegiatan eksternalisasi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berjalan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Penyampaian/ sosialisasi peraturan NKK kepada pihak eksternal dan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Memiliki sarana eksternalisasi baku seperti: modul, leaflet,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banner, buku saku dan media lainnya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Memasukkan substansi/prinsip NKK dalam klausul kerjasama, kontrak kerja maupun bentuk perjanjian kerjasama lainnya.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2</a:t>
                      </a:r>
                      <a:endParaRPr lang="en-US" sz="900" b="1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kegiatan eksternalisasi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berjalan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Penyampaian/ sosialisasi peraturan NKK kepada pihak eksternal dan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Memiliki sarana eksternalisasi baku seperti: modul, leaflet,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banner, buku saku dan media lainnya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Memasukkan substansi/prinsip NKK dalam klausul kerjasama, kontrak kerja maupun bentuk perjanjian kerjasama lainnya.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3 atau</a:t>
                      </a:r>
                      <a:endParaRPr lang="en-US" sz="900" b="1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lebih kegiatan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eksternalisasi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berjalan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Penyampaian/ sosialisasi peraturan NKK kepada pihak eksternal dan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Memiliki sarana eksternalisasi baku seperti: modul, leaflet,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banner, buku saku dan media lainnya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14300" indent="-57150"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Memasukkan substansi/prinsip NKK dalam klausul kerjasama, kontrak kerja maupun bentuk perjanjian kerjasama lainnya.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ekternal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Modul, leaflet, banner,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saku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kontrak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Kerjasama</a:t>
                      </a: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ekternal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Modul, leaflet, banner,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saku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kontrak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Kerjasama</a:t>
                      </a: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sosialisasi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pihak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ekternal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Modul, leaflet, banner,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saku</a:t>
                      </a:r>
                      <a:endParaRPr lang="en-US" sz="900" b="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kontrak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b="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5" dirty="0" err="1">
                          <a:latin typeface="Raleway" pitchFamily="2" charset="0"/>
                          <a:cs typeface="Arial"/>
                        </a:rPr>
                        <a:t>kerjasama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650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2: PENERAPAN NKK</a:t>
            </a:r>
            <a:br>
              <a:rPr lang="en-US" sz="1800" dirty="0"/>
            </a:br>
            <a:r>
              <a:rPr lang="en-US" sz="1800" dirty="0"/>
              <a:t>SUB-KRITERIA 2.4: INOVASI PENERAPAN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75972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melakukan inovasi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2952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Instansi</a:t>
                      </a:r>
                      <a:r>
                        <a:rPr lang="id-ID" sz="900" spc="7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telah</a:t>
                      </a:r>
                      <a:r>
                        <a:rPr lang="id-ID" sz="900" b="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melaksanakan</a:t>
                      </a:r>
                      <a:r>
                        <a:rPr lang="id-ID" sz="900" b="0" spc="8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kegiatan</a:t>
                      </a:r>
                      <a:r>
                        <a:rPr lang="id-ID" sz="900" b="1" spc="5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inovasi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penerapan</a:t>
                      </a:r>
                      <a:r>
                        <a:rPr lang="id-ID" sz="900" spc="-5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NKK</a:t>
                      </a:r>
                      <a:r>
                        <a:rPr lang="id-ID" sz="900" spc="-5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yang</a:t>
                      </a:r>
                      <a:r>
                        <a:rPr lang="id-ID" sz="900" spc="-29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spc="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berjalan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diantaranya: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Penerapan</a:t>
                      </a:r>
                      <a:r>
                        <a:rPr lang="id-ID" sz="900" spc="16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teknol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ogi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informasi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(Pembelajaran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Dalam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Jaringan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e-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learning,</a:t>
                      </a:r>
                      <a:r>
                        <a:rPr lang="id-ID" sz="900" i="1" spc="1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aplikasi)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egiatan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bersama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(seperti</a:t>
                      </a:r>
                      <a:r>
                        <a:rPr lang="id-ID" sz="900" spc="7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out</a:t>
                      </a:r>
                      <a:r>
                        <a:rPr lang="id-ID" sz="900" i="1" spc="4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bound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atau</a:t>
                      </a:r>
                      <a:r>
                        <a:rPr lang="id-ID" sz="900" spc="19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team</a:t>
                      </a:r>
                      <a:r>
                        <a:rPr lang="id-ID" sz="900" i="1" spc="16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building</a:t>
                      </a:r>
                      <a:r>
                        <a:rPr lang="id-ID" sz="900" i="1" spc="-27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8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Pemberian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spc="-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penghargaan</a:t>
                      </a:r>
                      <a:r>
                        <a:rPr lang="id-ID" sz="900" spc="-2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bagi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aryawan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berkinerja terbaik secara berkala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Peningkatan spirit terkait NKK (pembuatan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jingle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mars)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262" marR="295275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telah melaksanakan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3 kegiatan inovasi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 yang sudah berjalan diantaranya: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Penerapan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teknologi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informasi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(Pembelajaran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Dalam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Jaringan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e-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learning,</a:t>
                      </a:r>
                      <a:r>
                        <a:rPr lang="id-ID" sz="900" i="1" spc="1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aplikasi)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egiatan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bersama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(seperti</a:t>
                      </a:r>
                      <a:r>
                        <a:rPr lang="id-ID" sz="900" spc="7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out</a:t>
                      </a:r>
                      <a:r>
                        <a:rPr lang="id-ID" sz="900" i="1" spc="4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bound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atau</a:t>
                      </a:r>
                      <a:r>
                        <a:rPr lang="id-ID" sz="900" spc="19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team</a:t>
                      </a:r>
                      <a:r>
                        <a:rPr lang="id-ID" sz="900" i="1" spc="16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building</a:t>
                      </a:r>
                      <a:r>
                        <a:rPr lang="id-ID" sz="900" i="1" spc="-27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8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Pemberian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spc="-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penghargaan</a:t>
                      </a:r>
                      <a:r>
                        <a:rPr lang="id-ID" sz="900" spc="-2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bagi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aryawan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berkinerja terbaik secara berkala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Peningkatan spirit terkait NKK (pembuatan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jingle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mars)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Instansi telah melaksanakan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4 atau lebih kegiatan inovasi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penerapan NKK yang sudah berjalan diantaranya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Penerapan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terknologi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informasi</a:t>
                      </a:r>
                      <a:r>
                        <a:rPr lang="id-ID" sz="900" spc="16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(Pembelajaran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Dalam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Jaringan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e-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learning,</a:t>
                      </a:r>
                      <a:r>
                        <a:rPr lang="id-ID" sz="900" i="1" spc="1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aplikasi)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egiatan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bersama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(seperti</a:t>
                      </a:r>
                      <a:r>
                        <a:rPr lang="id-ID" sz="900" spc="7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out</a:t>
                      </a:r>
                      <a:r>
                        <a:rPr lang="id-ID" sz="900" i="1" spc="4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bound</a:t>
                      </a:r>
                      <a:r>
                        <a:rPr lang="id-ID" sz="900" i="1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atau</a:t>
                      </a:r>
                      <a:r>
                        <a:rPr lang="id-ID" sz="900" spc="19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team</a:t>
                      </a:r>
                      <a:r>
                        <a:rPr lang="id-ID" sz="900" i="1" spc="16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i="1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building</a:t>
                      </a:r>
                      <a:r>
                        <a:rPr lang="id-ID" sz="900" i="1" spc="-27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terkait</a:t>
                      </a:r>
                      <a:r>
                        <a:rPr lang="id-ID" sz="900" spc="8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NKK)</a:t>
                      </a:r>
                      <a:endParaRPr lang="en-US" sz="900" dirty="0">
                        <a:effectLst/>
                        <a:latin typeface="Raleway" pitchFamily="2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Pemberian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spc="-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penghargaan</a:t>
                      </a:r>
                      <a:r>
                        <a:rPr lang="id-ID" sz="900" spc="-25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bagi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 k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aryawan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berkinerja terbaik secara berkala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295275" indent="-10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Peningkatan spirit terkait NKK (pembuatan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jingle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 mars)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Tidak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ada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</a:p>
                    <a:p>
                      <a:pPr marL="92075">
                        <a:lnSpc>
                          <a:spcPts val="1030"/>
                        </a:lnSpc>
                      </a:pP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memo 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pimpinan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nota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dinas,</a:t>
                      </a:r>
                      <a:r>
                        <a:rPr lang="es-E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s-E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  dan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foto/video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salah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satu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inovasi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memo 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pimpinan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nota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dinas,</a:t>
                      </a:r>
                      <a:r>
                        <a:rPr lang="es-E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s-E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  dan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foto/video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2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3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inovasi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memo 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pimpinan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nota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dinas,</a:t>
                      </a:r>
                      <a:r>
                        <a:rPr lang="es-E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undangan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</a:t>
                      </a:r>
                      <a:r>
                        <a:rPr lang="es-ES" sz="900" spc="-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s-E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s-ES" sz="900" spc="5" dirty="0">
                          <a:latin typeface="Raleway" pitchFamily="2" charset="0"/>
                          <a:cs typeface="Arial"/>
                        </a:rPr>
                        <a:t>,  dan</a:t>
                      </a:r>
                      <a:r>
                        <a:rPr lang="es-E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s-ES" sz="900" dirty="0">
                          <a:latin typeface="Raleway" pitchFamily="2" charset="0"/>
                          <a:cs typeface="Arial"/>
                        </a:rPr>
                        <a:t>foto/video </a:t>
                      </a:r>
                      <a:r>
                        <a:rPr lang="es-E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s-E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4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lebih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inovasi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977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3"/>
                </a:solidFill>
              </a:rPr>
              <a:t>KRITERIA 2: PENERAPAN NKK</a:t>
            </a:r>
            <a:br>
              <a:rPr lang="en-US" sz="1800" dirty="0"/>
            </a:br>
            <a:r>
              <a:rPr lang="en-US" sz="1800" dirty="0"/>
              <a:t>SUB-KRITERIA 2.5: SURVEI PENERAPAN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pernah dilakukan Survei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terkait pemahaman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dilakukan Survei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terkait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pemahaman NKK yang dilakukan terbatas pada paling banyak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50% dari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keseluruhan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unit kerja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di lingkungan IP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dilakukan Survei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terkait pemahaman NKK yang dilakukan terbatas pada paling banyak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51%-75% dari keseluruhan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unit kerja</a:t>
                      </a:r>
                      <a:endParaRPr lang="en-US" sz="900" b="1" i="0" u="sng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di lingkungan IP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dilakukan Survei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terkait pemahaman NKK yang dilakukan kepada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76%-100% dari keseluruhan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unit kerja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di lingkungan 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Tidak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ada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(KAK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survey)</a:t>
                      </a:r>
                      <a:endParaRPr lang="en-US" sz="900" spc="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50%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keseluruhan unit kerja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dilengkapi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memo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piminan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nota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dinas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(KAK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survey)</a:t>
                      </a:r>
                      <a:endParaRPr lang="en-US" sz="900" spc="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7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51%-75%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keseluruhan unit kerja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dilengkapi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memo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piminan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nota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dinas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(KAK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survey)</a:t>
                      </a:r>
                      <a:endParaRPr lang="en-US" sz="900" spc="0" dirty="0">
                        <a:latin typeface="Raleway" pitchFamily="2" charset="0"/>
                        <a:cs typeface="Arial"/>
                      </a:endParaRP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Bukti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76%-100%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keseluruhan unit kerja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dilengkapi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surat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memo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piminan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nota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dinas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notulensi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/video)</a:t>
                      </a:r>
                    </a:p>
                    <a:p>
                      <a:pPr marL="213995" indent="-122555">
                        <a:lnSpc>
                          <a:spcPct val="100000"/>
                        </a:lnSpc>
                        <a:buAutoNum type="arabicPeriod"/>
                        <a:tabLst>
                          <a:tab pos="214629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survey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821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7C08-77A6-4200-A62A-743138F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960082"/>
            <a:ext cx="4631090" cy="1660064"/>
          </a:xfrm>
        </p:spPr>
        <p:txBody>
          <a:bodyPr/>
          <a:lstStyle/>
          <a:p>
            <a:r>
              <a:rPr lang="en-US" sz="4000" dirty="0"/>
              <a:t>PENEGAKAN</a:t>
            </a:r>
            <a:br>
              <a:rPr lang="en-US" sz="4000" dirty="0"/>
            </a:br>
            <a:r>
              <a:rPr lang="en-US" sz="4000" dirty="0"/>
              <a:t>NKK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20C3E9-3188-4902-BBDF-955C1F76608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240078" y="2395510"/>
            <a:ext cx="2037348" cy="1046700"/>
          </a:xfrm>
        </p:spPr>
        <p:txBody>
          <a:bodyPr/>
          <a:lstStyle/>
          <a:p>
            <a:r>
              <a:rPr lang="en-US" sz="6000" dirty="0"/>
              <a:t>40%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798D37-94E4-46F9-8F80-AA7A582B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250" y="1525082"/>
            <a:ext cx="4360200" cy="435000"/>
          </a:xfrm>
        </p:spPr>
        <p:txBody>
          <a:bodyPr/>
          <a:lstStyle/>
          <a:p>
            <a:pPr marL="282575" indent="-282575"/>
            <a:r>
              <a:rPr lang="en-US" sz="2000" dirty="0"/>
              <a:t>KRITERIA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8FF88-F18D-4121-845A-CAED95BA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3" y="78013"/>
            <a:ext cx="987413" cy="987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C1348C-B48B-4CD0-BD54-2CDD1E1EEB60}"/>
              </a:ext>
            </a:extLst>
          </p:cNvPr>
          <p:cNvGrpSpPr/>
          <p:nvPr/>
        </p:nvGrpSpPr>
        <p:grpSpPr>
          <a:xfrm>
            <a:off x="7162800" y="285674"/>
            <a:ext cx="1927860" cy="552131"/>
            <a:chOff x="6933597" y="18952"/>
            <a:chExt cx="2210402" cy="633050"/>
          </a:xfrm>
        </p:grpSpPr>
        <p:pic>
          <p:nvPicPr>
            <p:cNvPr id="7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A4848202-2F45-42AE-B174-98C30CCE7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3B8F2-0D81-4450-9CD5-2D227E8F5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CE15FC-EA1A-4292-8804-5BB83CD3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01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3.1: PENERIMAAN ADUAN PELANGGARAN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tersedia saluran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penerimaan aduan pelanggaran NKK/yang dapat difungsikan untuk pelanggaran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tersedia saluran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penerimaan aduan pelanggaran NKK/yang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dapat  difungsikan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untuk pelanggaran NKK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tersedia saluran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penerimaan aduan pelanggaran NKK/yang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dapat  difungsikan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untuk pelanggaran NKK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terdapat tim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pengelola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memiliki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SOP</a:t>
                      </a:r>
                      <a:endParaRPr lang="sv-SE" sz="900" b="1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tersedia saluran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penerimaan aduan pelanggaran NKK/yang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dapat difungsikan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untuk pelanggaran NKK,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terdapat tim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pengelola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dan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memiliki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SOP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ditetapkan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 marR="0" lvl="0" indent="0" algn="l" defTabSz="914400" rtl="0" eaLnBrk="1" fontAlgn="auto" latinLnBrk="0" hangingPunct="1">
                        <a:lnSpc>
                          <a:spcPts val="10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lang="en-US" sz="900" dirty="0">
                        <a:latin typeface="Raleway" pitchFamily="2" charset="0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33363" indent="-141288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spc="1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/SK </a:t>
                      </a:r>
                      <a:r>
                        <a:rPr lang="en-US" sz="900" spc="10" dirty="0" err="1">
                          <a:latin typeface="Raleway" pitchFamily="2" charset="0"/>
                          <a:cs typeface="Arial"/>
                        </a:rPr>
                        <a:t>mengenai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10" dirty="0" err="1">
                          <a:latin typeface="Raleway" pitchFamily="2" charset="0"/>
                          <a:cs typeface="Arial"/>
                        </a:rPr>
                        <a:t>p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embentukan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penerimaan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NKK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tampilan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(screenshot)</a:t>
                      </a:r>
                    </a:p>
                    <a:p>
                      <a:pPr marL="233363" indent="-141288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Telah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Difungsikan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Diproses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&lt;25%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14629" indent="-121920">
                        <a:lnSpc>
                          <a:spcPct val="100000"/>
                        </a:lnSpc>
                        <a:buAutoNum type="arabicPeriod"/>
                        <a:tabLst>
                          <a:tab pos="215265" algn="l"/>
                        </a:tabLst>
                      </a:pPr>
                      <a:r>
                        <a:rPr lang="en-US" sz="900" spc="1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/SK 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Pembentukan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penerimaan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NKK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tampilan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(screenshot)</a:t>
                      </a:r>
                    </a:p>
                    <a:p>
                      <a:pPr marL="214629" marR="0" lvl="0" indent="-1219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5265" algn="l"/>
                        </a:tabLst>
                        <a:defRPr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Telah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Difungsikan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Diproses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25%-50%</a:t>
                      </a:r>
                    </a:p>
                    <a:p>
                      <a:pPr marL="214629" indent="-121920">
                        <a:lnSpc>
                          <a:spcPct val="100000"/>
                        </a:lnSpc>
                        <a:buAutoNum type="arabicPeriod"/>
                        <a:tabLst>
                          <a:tab pos="215265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SK Tim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pengelola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4629" indent="-121920">
                        <a:lnSpc>
                          <a:spcPct val="100000"/>
                        </a:lnSpc>
                        <a:buAutoNum type="arabicPeriod"/>
                        <a:tabLst>
                          <a:tab pos="215265" algn="l"/>
                        </a:tabLst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SOP/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mekanisme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penerimaan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170" dirty="0">
                          <a:latin typeface="Raleway" pitchFamily="2" charset="0"/>
                          <a:cs typeface="Arial"/>
                        </a:rPr>
                        <a:t> 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4629" indent="-121920">
                        <a:lnSpc>
                          <a:spcPct val="100000"/>
                        </a:lnSpc>
                        <a:buAutoNum type="arabicPeriod"/>
                        <a:tabLst>
                          <a:tab pos="215265" algn="l"/>
                        </a:tabLst>
                      </a:pPr>
                      <a:r>
                        <a:rPr lang="en-US" sz="900" spc="10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/SK 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Pembentukan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penerimaan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NKK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tampilan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saluran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>
                          <a:latin typeface="Raleway" pitchFamily="2" charset="0"/>
                          <a:cs typeface="Arial"/>
                        </a:rPr>
                        <a:t> (screenshot)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14629" marR="0" lvl="0" indent="-1219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5265" algn="l"/>
                        </a:tabLst>
                        <a:defRPr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Telah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Difungsikan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Diproses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: &gt;50%</a:t>
                      </a:r>
                    </a:p>
                    <a:p>
                      <a:pPr marL="214629" marR="0" lvl="0" indent="-1219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>
                          <a:tab pos="215265" algn="l"/>
                        </a:tabLst>
                        <a:defRPr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SK Tim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pengelola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4629" indent="-121920">
                        <a:lnSpc>
                          <a:spcPct val="100000"/>
                        </a:lnSpc>
                        <a:buAutoNum type="arabicPeriod"/>
                        <a:tabLst>
                          <a:tab pos="215265" algn="l"/>
                        </a:tabLst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SOP/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mekanisme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penerimaan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170" dirty="0">
                          <a:latin typeface="Raleway" pitchFamily="2" charset="0"/>
                          <a:cs typeface="Arial"/>
                        </a:rPr>
                        <a:t>  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147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3.2: MAJELIS KODE ETIK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72667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membentuk MKE</a:t>
                      </a:r>
                      <a:endParaRPr sz="900" b="1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membentuk MKE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ditetapkan dalam SK oleh PPK atau pejabat yang diberikan wewenang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13462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IP</a:t>
                      </a:r>
                      <a:r>
                        <a:rPr lang="id-ID" sz="900" spc="6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b="1" spc="7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membentuk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MKE</a:t>
                      </a:r>
                      <a:r>
                        <a:rPr lang="id-ID" sz="900" b="1" spc="8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yang</a:t>
                      </a:r>
                      <a:r>
                        <a:rPr lang="id-ID" sz="900" spc="8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ditetapkan</a:t>
                      </a:r>
                      <a:r>
                        <a:rPr lang="id-ID" sz="900" spc="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dalam</a:t>
                      </a:r>
                      <a:r>
                        <a:rPr lang="id-ID" sz="900" spc="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SK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oleh</a:t>
                      </a:r>
                      <a:r>
                        <a:rPr lang="id-ID" sz="900" spc="4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PPK</a:t>
                      </a:r>
                      <a:r>
                        <a:rPr lang="id-ID" sz="900" spc="5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atau</a:t>
                      </a:r>
                      <a:r>
                        <a:rPr lang="id-ID" sz="900" spc="5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pejabat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yang</a:t>
                      </a:r>
                      <a:r>
                        <a:rPr lang="id-ID" sz="900" spc="6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diberikan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wewenang</a:t>
                      </a:r>
                      <a:r>
                        <a:rPr lang="id-ID" sz="900" spc="3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dan</a:t>
                      </a:r>
                      <a:r>
                        <a:rPr lang="id-ID" sz="900" spc="4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sudah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tersedianya</a:t>
                      </a:r>
                      <a:r>
                        <a:rPr lang="id-ID" sz="900" spc="3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mekanisme</a:t>
                      </a:r>
                      <a:r>
                        <a:rPr lang="en-US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900" b="1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penanganan</a:t>
                      </a:r>
                      <a:r>
                        <a:rPr lang="id-ID" sz="900" spc="8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u="sng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atau</a:t>
                      </a:r>
                      <a:r>
                        <a:rPr lang="id-ID" sz="900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laporan</a:t>
                      </a:r>
                      <a:r>
                        <a:rPr lang="id-ID" sz="900" b="1" spc="6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terkait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keputusan</a:t>
                      </a:r>
                      <a:r>
                        <a:rPr lang="id-ID" sz="900" b="1" spc="8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hasil</a:t>
                      </a:r>
                      <a:r>
                        <a:rPr lang="id-ID" sz="900" b="1" spc="5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b="1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sidang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/pemeriksaan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MKE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membentuk MKE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ditetapkan dalam SK oleh PPK atau pejabat yang diberikan wewenang dan sudah tersedianya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mekanisme penanganan </a:t>
                      </a:r>
                      <a:r>
                        <a:rPr lang="id-ID" sz="9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serta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laporan terkait keputusan hasil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sidang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/pemeriksaan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MKE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dirty="0">
                        <a:latin typeface="Raleway" pitchFamily="2" charset="0"/>
                        <a:cs typeface="Times New Roman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SK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Pembentukan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MKE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31775" indent="-11430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SK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Pembentukan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MKE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1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satu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)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tahun</a:t>
                      </a:r>
                      <a:r>
                        <a:rPr lang="en-US" sz="900" spc="-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terakhir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masih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berlaku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31775" indent="-11430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ekanisme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900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penanganan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sidang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/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pemeriksaan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MKE</a:t>
                      </a:r>
                    </a:p>
                    <a:p>
                      <a:pPr marL="231775" indent="-11430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Hasil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Pemeriksaan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MKE</a:t>
                      </a:r>
                    </a:p>
                    <a:p>
                      <a:pPr marL="231775" indent="-11430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berita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acara/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MKEKP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sidang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pleno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peninjauan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spc="-7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sanksi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AutoNum type="arabicPeriod"/>
                        <a:tabLst>
                          <a:tab pos="243204" algn="l"/>
                        </a:tabLst>
                      </a:pP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42570" indent="-11938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SK</a:t>
                      </a:r>
                      <a:r>
                        <a:rPr lang="en-US" sz="900" spc="-2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Pembentukan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MKE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1</a:t>
                      </a:r>
                      <a:r>
                        <a:rPr lang="en-US" sz="900" spc="-1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satu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)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tahun</a:t>
                      </a:r>
                      <a:r>
                        <a:rPr lang="en-US" sz="900" spc="-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terakhir</a:t>
                      </a:r>
                      <a:r>
                        <a:rPr lang="en-US" sz="900" spc="-2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masih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berlaku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42570" marR="0" lvl="0" indent="-1193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ekanisme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id-ID" sz="900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900" spc="-28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</a:t>
                      </a:r>
                      <a:r>
                        <a:rPr lang="id-ID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penanganan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sidang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/</a:t>
                      </a:r>
                      <a:r>
                        <a:rPr lang="en-US" sz="900" dirty="0" err="1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pemeriksaan</a:t>
                      </a:r>
                      <a:r>
                        <a:rPr lang="en-US" sz="900" dirty="0">
                          <a:effectLst/>
                          <a:latin typeface="Raleway" pitchFamily="2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MKE</a:t>
                      </a:r>
                    </a:p>
                    <a:p>
                      <a:pPr marL="242570" marR="0" lvl="0" indent="-1193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Hasil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Pemeriksaan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MKE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42570" indent="-11938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/video/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berita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acara/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 MKEKP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sidang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rapat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pleno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peninjauan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spc="-7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sanksi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42570" indent="-11938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MKE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PPK</a:t>
                      </a:r>
                    </a:p>
                    <a:p>
                      <a:pPr marL="242570" indent="-119380">
                        <a:lnSpc>
                          <a:spcPct val="100000"/>
                        </a:lnSpc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ditangani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MKE</a:t>
                      </a: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D27B6-9A02-4E3D-BFA7-42962F7F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152475"/>
            <a:ext cx="3852000" cy="3416400"/>
          </a:xfrm>
        </p:spPr>
        <p:txBody>
          <a:bodyPr/>
          <a:lstStyle/>
          <a:p>
            <a:pPr marL="198120" indent="0">
              <a:buNone/>
            </a:pPr>
            <a:r>
              <a:rPr lang="en-US" sz="1400" b="1" dirty="0">
                <a:latin typeface="Montserrat" panose="00000500000000000000" pitchFamily="50" charset="0"/>
              </a:rPr>
              <a:t>JUMLAH ASN YG TERBUKTI MELANGGAR KODE ETIK DAN KODE PERILAKU ASN:</a:t>
            </a:r>
          </a:p>
          <a:p>
            <a:pPr>
              <a:buSzPct val="100000"/>
            </a:pPr>
            <a:r>
              <a:rPr lang="en-US" sz="1400" dirty="0"/>
              <a:t>KORUPSI: 2496 ASN</a:t>
            </a:r>
          </a:p>
          <a:p>
            <a:pPr>
              <a:buSzPct val="100000"/>
            </a:pPr>
            <a:r>
              <a:rPr lang="en-US" sz="1400" dirty="0"/>
              <a:t>NARKOBA: 269 ASN</a:t>
            </a:r>
          </a:p>
          <a:p>
            <a:pPr>
              <a:buSzPct val="100000"/>
            </a:pPr>
            <a:r>
              <a:rPr lang="en-US" sz="1400" dirty="0"/>
              <a:t>RADIKALISME: 38 ASN</a:t>
            </a:r>
          </a:p>
          <a:p>
            <a:pPr>
              <a:buSzPct val="100000"/>
            </a:pPr>
            <a:r>
              <a:rPr lang="en-US" sz="1400" dirty="0"/>
              <a:t>MASALAH RUMAH TANGGA (PERCERAIAN, HIDUP BERSAMA, DLL):  99 ASN</a:t>
            </a:r>
          </a:p>
          <a:p>
            <a:pPr>
              <a:buSzPct val="100000"/>
            </a:pPr>
            <a:r>
              <a:rPr lang="en-US" sz="1400" dirty="0"/>
              <a:t>NETRALITAS ASN: 1598 ASN</a:t>
            </a:r>
          </a:p>
          <a:p>
            <a:pPr marL="198120" indent="0">
              <a:buNone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5C75AA-0B6C-4206-8D7E-0350DCC7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LATAR BELAKANG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F7740-67B4-4528-AD6D-4BF215F84B2E}"/>
              </a:ext>
            </a:extLst>
          </p:cNvPr>
          <p:cNvSpPr txBox="1"/>
          <p:nvPr/>
        </p:nvSpPr>
        <p:spPr>
          <a:xfrm>
            <a:off x="899886" y="4361543"/>
            <a:ext cx="296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err="1"/>
              <a:t>Sumber</a:t>
            </a:r>
            <a:r>
              <a:rPr lang="en-US" sz="600" i="1" dirty="0"/>
              <a:t>:</a:t>
            </a:r>
          </a:p>
          <a:p>
            <a:r>
              <a:rPr lang="en-US" sz="600" i="1" dirty="0"/>
              <a:t>1. </a:t>
            </a:r>
            <a:r>
              <a:rPr lang="en-US" sz="600" i="1" dirty="0" err="1"/>
              <a:t>Eko</a:t>
            </a:r>
            <a:r>
              <a:rPr lang="en-US" sz="600" i="1" dirty="0"/>
              <a:t> </a:t>
            </a:r>
            <a:r>
              <a:rPr lang="en-US" sz="600" i="1" dirty="0" err="1"/>
              <a:t>Prasojo</a:t>
            </a:r>
            <a:r>
              <a:rPr lang="en-US" sz="600" i="1" dirty="0"/>
              <a:t>, pada Webinar Jaga ASN 21 </a:t>
            </a:r>
            <a:r>
              <a:rPr lang="en-US" sz="600" i="1" dirty="0" err="1"/>
              <a:t>Oktober</a:t>
            </a:r>
            <a:r>
              <a:rPr lang="en-US" sz="600" i="1" dirty="0"/>
              <a:t> 2020</a:t>
            </a:r>
          </a:p>
          <a:p>
            <a:r>
              <a:rPr lang="en-US" sz="600" i="1" dirty="0"/>
              <a:t>2. BNN, 2022</a:t>
            </a:r>
          </a:p>
          <a:p>
            <a:r>
              <a:rPr lang="en-US" sz="600" i="1" dirty="0"/>
              <a:t>3. </a:t>
            </a:r>
            <a:r>
              <a:rPr lang="en-US" sz="600" i="1" dirty="0" err="1"/>
              <a:t>KemenPANRB</a:t>
            </a:r>
            <a:r>
              <a:rPr lang="en-US" sz="600" i="1" dirty="0"/>
              <a:t>, 2022</a:t>
            </a:r>
          </a:p>
          <a:p>
            <a:r>
              <a:rPr lang="en-US" sz="600" i="1" dirty="0"/>
              <a:t>4. KASN, 2020-2022</a:t>
            </a:r>
          </a:p>
          <a:p>
            <a:r>
              <a:rPr lang="en-US" sz="600" i="1" dirty="0"/>
              <a:t>5. KASN, 2020-2022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2C674-AB0E-49DA-9F1B-ABDF38F4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6" b="4973"/>
          <a:stretch>
            <a:fillRect/>
          </a:stretch>
        </p:blipFill>
        <p:spPr>
          <a:xfrm>
            <a:off x="4902924" y="1227469"/>
            <a:ext cx="2325189" cy="1450314"/>
          </a:xfrm>
          <a:custGeom>
            <a:avLst/>
            <a:gdLst>
              <a:gd name="connsiteX0" fmla="*/ 2293938 w 5349875"/>
              <a:gd name="connsiteY0" fmla="*/ 680816 h 3336931"/>
              <a:gd name="connsiteX1" fmla="*/ 3055938 w 5349875"/>
              <a:gd name="connsiteY1" fmla="*/ 680816 h 3336931"/>
              <a:gd name="connsiteX2" fmla="*/ 3055938 w 5349875"/>
              <a:gd name="connsiteY2" fmla="*/ 3336931 h 3336931"/>
              <a:gd name="connsiteX3" fmla="*/ 2293938 w 5349875"/>
              <a:gd name="connsiteY3" fmla="*/ 3336931 h 3336931"/>
              <a:gd name="connsiteX4" fmla="*/ 1496723 w 5349875"/>
              <a:gd name="connsiteY4" fmla="*/ 680816 h 3336931"/>
              <a:gd name="connsiteX5" fmla="*/ 2258723 w 5349875"/>
              <a:gd name="connsiteY5" fmla="*/ 680816 h 3336931"/>
              <a:gd name="connsiteX6" fmla="*/ 2258723 w 5349875"/>
              <a:gd name="connsiteY6" fmla="*/ 3336931 h 3336931"/>
              <a:gd name="connsiteX7" fmla="*/ 1496723 w 5349875"/>
              <a:gd name="connsiteY7" fmla="*/ 3336931 h 3336931"/>
              <a:gd name="connsiteX8" fmla="*/ 4679931 w 5349875"/>
              <a:gd name="connsiteY8" fmla="*/ 504704 h 3336931"/>
              <a:gd name="connsiteX9" fmla="*/ 5349875 w 5349875"/>
              <a:gd name="connsiteY9" fmla="*/ 504704 h 3336931"/>
              <a:gd name="connsiteX10" fmla="*/ 5349875 w 5349875"/>
              <a:gd name="connsiteY10" fmla="*/ 3160819 h 3336931"/>
              <a:gd name="connsiteX11" fmla="*/ 4679931 w 5349875"/>
              <a:gd name="connsiteY11" fmla="*/ 3160819 h 3336931"/>
              <a:gd name="connsiteX12" fmla="*/ 0 w 5349875"/>
              <a:gd name="connsiteY12" fmla="*/ 493904 h 3336931"/>
              <a:gd name="connsiteX13" fmla="*/ 669945 w 5349875"/>
              <a:gd name="connsiteY13" fmla="*/ 493904 h 3336931"/>
              <a:gd name="connsiteX14" fmla="*/ 669945 w 5349875"/>
              <a:gd name="connsiteY14" fmla="*/ 3150019 h 3336931"/>
              <a:gd name="connsiteX15" fmla="*/ 0 w 5349875"/>
              <a:gd name="connsiteY15" fmla="*/ 3150019 h 3336931"/>
              <a:gd name="connsiteX16" fmla="*/ 3091153 w 5349875"/>
              <a:gd name="connsiteY16" fmla="*/ 268028 h 3336931"/>
              <a:gd name="connsiteX17" fmla="*/ 3853153 w 5349875"/>
              <a:gd name="connsiteY17" fmla="*/ 268028 h 3336931"/>
              <a:gd name="connsiteX18" fmla="*/ 3853153 w 5349875"/>
              <a:gd name="connsiteY18" fmla="*/ 2924143 h 3336931"/>
              <a:gd name="connsiteX19" fmla="*/ 3091153 w 5349875"/>
              <a:gd name="connsiteY19" fmla="*/ 2924143 h 3336931"/>
              <a:gd name="connsiteX20" fmla="*/ 699508 w 5349875"/>
              <a:gd name="connsiteY20" fmla="*/ 166631 h 3336931"/>
              <a:gd name="connsiteX21" fmla="*/ 1461508 w 5349875"/>
              <a:gd name="connsiteY21" fmla="*/ 166631 h 3336931"/>
              <a:gd name="connsiteX22" fmla="*/ 1461508 w 5349875"/>
              <a:gd name="connsiteY22" fmla="*/ 2822746 h 3336931"/>
              <a:gd name="connsiteX23" fmla="*/ 699508 w 5349875"/>
              <a:gd name="connsiteY23" fmla="*/ 2822746 h 3336931"/>
              <a:gd name="connsiteX24" fmla="*/ 3888368 w 5349875"/>
              <a:gd name="connsiteY24" fmla="*/ 0 h 3336931"/>
              <a:gd name="connsiteX25" fmla="*/ 4650368 w 5349875"/>
              <a:gd name="connsiteY25" fmla="*/ 0 h 3336931"/>
              <a:gd name="connsiteX26" fmla="*/ 4650368 w 5349875"/>
              <a:gd name="connsiteY26" fmla="*/ 2656115 h 3336931"/>
              <a:gd name="connsiteX27" fmla="*/ 3888368 w 5349875"/>
              <a:gd name="connsiteY27" fmla="*/ 2656115 h 333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9875" h="3336931">
                <a:moveTo>
                  <a:pt x="2293938" y="680816"/>
                </a:moveTo>
                <a:lnTo>
                  <a:pt x="3055938" y="680816"/>
                </a:lnTo>
                <a:lnTo>
                  <a:pt x="3055938" y="3336931"/>
                </a:lnTo>
                <a:lnTo>
                  <a:pt x="2293938" y="3336931"/>
                </a:lnTo>
                <a:close/>
                <a:moveTo>
                  <a:pt x="1496723" y="680816"/>
                </a:moveTo>
                <a:lnTo>
                  <a:pt x="2258723" y="680816"/>
                </a:lnTo>
                <a:lnTo>
                  <a:pt x="2258723" y="3336931"/>
                </a:lnTo>
                <a:lnTo>
                  <a:pt x="1496723" y="3336931"/>
                </a:lnTo>
                <a:close/>
                <a:moveTo>
                  <a:pt x="4679931" y="504704"/>
                </a:moveTo>
                <a:lnTo>
                  <a:pt x="5349875" y="504704"/>
                </a:lnTo>
                <a:lnTo>
                  <a:pt x="5349875" y="3160819"/>
                </a:lnTo>
                <a:lnTo>
                  <a:pt x="4679931" y="3160819"/>
                </a:lnTo>
                <a:close/>
                <a:moveTo>
                  <a:pt x="0" y="493904"/>
                </a:moveTo>
                <a:lnTo>
                  <a:pt x="669945" y="493904"/>
                </a:lnTo>
                <a:lnTo>
                  <a:pt x="669945" y="3150019"/>
                </a:lnTo>
                <a:lnTo>
                  <a:pt x="0" y="3150019"/>
                </a:lnTo>
                <a:close/>
                <a:moveTo>
                  <a:pt x="3091153" y="268028"/>
                </a:moveTo>
                <a:lnTo>
                  <a:pt x="3853153" y="268028"/>
                </a:lnTo>
                <a:lnTo>
                  <a:pt x="3853153" y="2924143"/>
                </a:lnTo>
                <a:lnTo>
                  <a:pt x="3091153" y="2924143"/>
                </a:lnTo>
                <a:close/>
                <a:moveTo>
                  <a:pt x="699508" y="166631"/>
                </a:moveTo>
                <a:lnTo>
                  <a:pt x="1461508" y="166631"/>
                </a:lnTo>
                <a:lnTo>
                  <a:pt x="1461508" y="2822746"/>
                </a:lnTo>
                <a:lnTo>
                  <a:pt x="699508" y="2822746"/>
                </a:lnTo>
                <a:close/>
                <a:moveTo>
                  <a:pt x="3888368" y="0"/>
                </a:moveTo>
                <a:lnTo>
                  <a:pt x="4650368" y="0"/>
                </a:lnTo>
                <a:lnTo>
                  <a:pt x="4650368" y="2656115"/>
                </a:lnTo>
                <a:lnTo>
                  <a:pt x="3888368" y="2656115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CA24C-91A7-422A-B0B9-F651B978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9" b="2617"/>
          <a:stretch>
            <a:fillRect/>
          </a:stretch>
        </p:blipFill>
        <p:spPr bwMode="auto">
          <a:xfrm>
            <a:off x="6125629" y="2535465"/>
            <a:ext cx="2384843" cy="1430072"/>
          </a:xfrm>
          <a:custGeom>
            <a:avLst/>
            <a:gdLst>
              <a:gd name="connsiteX0" fmla="*/ 0 w 5491345"/>
              <a:gd name="connsiteY0" fmla="*/ 636773 h 3292888"/>
              <a:gd name="connsiteX1" fmla="*/ 700416 w 5491345"/>
              <a:gd name="connsiteY1" fmla="*/ 636773 h 3292888"/>
              <a:gd name="connsiteX2" fmla="*/ 700416 w 5491345"/>
              <a:gd name="connsiteY2" fmla="*/ 3292888 h 3292888"/>
              <a:gd name="connsiteX3" fmla="*/ 0 w 5491345"/>
              <a:gd name="connsiteY3" fmla="*/ 3292888 h 3292888"/>
              <a:gd name="connsiteX4" fmla="*/ 2330061 w 5491345"/>
              <a:gd name="connsiteY4" fmla="*/ 550618 h 3292888"/>
              <a:gd name="connsiteX5" fmla="*/ 3092061 w 5491345"/>
              <a:gd name="connsiteY5" fmla="*/ 550618 h 3292888"/>
              <a:gd name="connsiteX6" fmla="*/ 3092061 w 5491345"/>
              <a:gd name="connsiteY6" fmla="*/ 3206733 h 3292888"/>
              <a:gd name="connsiteX7" fmla="*/ 2330061 w 5491345"/>
              <a:gd name="connsiteY7" fmla="*/ 3206733 h 3292888"/>
              <a:gd name="connsiteX8" fmla="*/ 3127276 w 5491345"/>
              <a:gd name="connsiteY8" fmla="*/ 328430 h 3292888"/>
              <a:gd name="connsiteX9" fmla="*/ 3889276 w 5491345"/>
              <a:gd name="connsiteY9" fmla="*/ 328430 h 3292888"/>
              <a:gd name="connsiteX10" fmla="*/ 3889276 w 5491345"/>
              <a:gd name="connsiteY10" fmla="*/ 2984545 h 3292888"/>
              <a:gd name="connsiteX11" fmla="*/ 3127276 w 5491345"/>
              <a:gd name="connsiteY11" fmla="*/ 2984545 h 3292888"/>
              <a:gd name="connsiteX12" fmla="*/ 4729345 w 5491345"/>
              <a:gd name="connsiteY12" fmla="*/ 224219 h 3292888"/>
              <a:gd name="connsiteX13" fmla="*/ 5491345 w 5491345"/>
              <a:gd name="connsiteY13" fmla="*/ 224219 h 3292888"/>
              <a:gd name="connsiteX14" fmla="*/ 5491345 w 5491345"/>
              <a:gd name="connsiteY14" fmla="*/ 2880334 h 3292888"/>
              <a:gd name="connsiteX15" fmla="*/ 4729345 w 5491345"/>
              <a:gd name="connsiteY15" fmla="*/ 2880334 h 3292888"/>
              <a:gd name="connsiteX16" fmla="*/ 1532846 w 5491345"/>
              <a:gd name="connsiteY16" fmla="*/ 222188 h 3292888"/>
              <a:gd name="connsiteX17" fmla="*/ 2294846 w 5491345"/>
              <a:gd name="connsiteY17" fmla="*/ 222188 h 3292888"/>
              <a:gd name="connsiteX18" fmla="*/ 2294846 w 5491345"/>
              <a:gd name="connsiteY18" fmla="*/ 2878303 h 3292888"/>
              <a:gd name="connsiteX19" fmla="*/ 1532846 w 5491345"/>
              <a:gd name="connsiteY19" fmla="*/ 2878303 h 3292888"/>
              <a:gd name="connsiteX20" fmla="*/ 3932130 w 5491345"/>
              <a:gd name="connsiteY20" fmla="*/ 65407 h 3292888"/>
              <a:gd name="connsiteX21" fmla="*/ 4694130 w 5491345"/>
              <a:gd name="connsiteY21" fmla="*/ 65407 h 3292888"/>
              <a:gd name="connsiteX22" fmla="*/ 4694130 w 5491345"/>
              <a:gd name="connsiteY22" fmla="*/ 2721522 h 3292888"/>
              <a:gd name="connsiteX23" fmla="*/ 3932130 w 5491345"/>
              <a:gd name="connsiteY23" fmla="*/ 2721522 h 3292888"/>
              <a:gd name="connsiteX24" fmla="*/ 735631 w 5491345"/>
              <a:gd name="connsiteY24" fmla="*/ 0 h 3292888"/>
              <a:gd name="connsiteX25" fmla="*/ 1497631 w 5491345"/>
              <a:gd name="connsiteY25" fmla="*/ 0 h 3292888"/>
              <a:gd name="connsiteX26" fmla="*/ 1497631 w 5491345"/>
              <a:gd name="connsiteY26" fmla="*/ 2656115 h 3292888"/>
              <a:gd name="connsiteX27" fmla="*/ 735631 w 5491345"/>
              <a:gd name="connsiteY27" fmla="*/ 2656115 h 329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91345" h="3292888">
                <a:moveTo>
                  <a:pt x="0" y="636773"/>
                </a:moveTo>
                <a:lnTo>
                  <a:pt x="700416" y="636773"/>
                </a:lnTo>
                <a:lnTo>
                  <a:pt x="700416" y="3292888"/>
                </a:lnTo>
                <a:lnTo>
                  <a:pt x="0" y="3292888"/>
                </a:lnTo>
                <a:close/>
                <a:moveTo>
                  <a:pt x="2330061" y="550618"/>
                </a:moveTo>
                <a:lnTo>
                  <a:pt x="3092061" y="550618"/>
                </a:lnTo>
                <a:lnTo>
                  <a:pt x="3092061" y="3206733"/>
                </a:lnTo>
                <a:lnTo>
                  <a:pt x="2330061" y="3206733"/>
                </a:lnTo>
                <a:close/>
                <a:moveTo>
                  <a:pt x="3127276" y="328430"/>
                </a:moveTo>
                <a:lnTo>
                  <a:pt x="3889276" y="328430"/>
                </a:lnTo>
                <a:lnTo>
                  <a:pt x="3889276" y="2984545"/>
                </a:lnTo>
                <a:lnTo>
                  <a:pt x="3127276" y="2984545"/>
                </a:lnTo>
                <a:close/>
                <a:moveTo>
                  <a:pt x="4729345" y="224219"/>
                </a:moveTo>
                <a:lnTo>
                  <a:pt x="5491345" y="224219"/>
                </a:lnTo>
                <a:lnTo>
                  <a:pt x="5491345" y="2880334"/>
                </a:lnTo>
                <a:lnTo>
                  <a:pt x="4729345" y="2880334"/>
                </a:lnTo>
                <a:close/>
                <a:moveTo>
                  <a:pt x="1532846" y="222188"/>
                </a:moveTo>
                <a:lnTo>
                  <a:pt x="2294846" y="222188"/>
                </a:lnTo>
                <a:lnTo>
                  <a:pt x="2294846" y="2878303"/>
                </a:lnTo>
                <a:lnTo>
                  <a:pt x="1532846" y="2878303"/>
                </a:lnTo>
                <a:close/>
                <a:moveTo>
                  <a:pt x="3932130" y="65407"/>
                </a:moveTo>
                <a:lnTo>
                  <a:pt x="4694130" y="65407"/>
                </a:lnTo>
                <a:lnTo>
                  <a:pt x="4694130" y="2721522"/>
                </a:lnTo>
                <a:lnTo>
                  <a:pt x="3932130" y="2721522"/>
                </a:lnTo>
                <a:close/>
                <a:moveTo>
                  <a:pt x="735631" y="0"/>
                </a:moveTo>
                <a:lnTo>
                  <a:pt x="1497631" y="0"/>
                </a:lnTo>
                <a:lnTo>
                  <a:pt x="1497631" y="2656115"/>
                </a:lnTo>
                <a:lnTo>
                  <a:pt x="735631" y="2656115"/>
                </a:lnTo>
                <a:close/>
              </a:path>
            </a:pathLst>
          </a:cu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EF1E1A-B26F-40D8-ACBE-7B7197224F45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9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8F484B20-4FE8-41B0-A311-8B9BFB425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EA5826-1C00-431C-8B9D-9AD40AA1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1D6C4D-100A-470F-858D-7D506363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76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3.3: PENANGANAN DAN TINDAK LANJUT  ATAS ADUAN PELANGGARAN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59967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memiliki prosedur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penanganan dan tindak lanjut aduan atas pelanggaran NKK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(proses bisnis, tindak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lanjut dan sanksi bagi ASN)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prosedur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penanganan pengaduan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menindaklanjuti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hasil pemeriksaan sebanyak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kurang dari 60%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prosedur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penanganan pengaduan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menindaklanjuti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hasil pemeriksaan antara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61%-90%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memiliki prosedur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penanganan pengaduan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menindaklanjuti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hasil pemeriksaan antara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91%-100%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proses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bisnis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alur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mekanisme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/SOP</a:t>
                      </a:r>
                      <a:r>
                        <a:rPr lang="en-US" sz="900" spc="-8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;</a:t>
                      </a: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seluruh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175" dirty="0">
                          <a:latin typeface="Raleway" pitchFamily="2" charset="0"/>
                          <a:cs typeface="Arial"/>
                        </a:rPr>
                        <a:t>   y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penyelesaian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60%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proses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bisnis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alur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mekanisme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/SOP</a:t>
                      </a:r>
                      <a:r>
                        <a:rPr lang="en-US" sz="900" spc="-8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;</a:t>
                      </a: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seluruh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175" dirty="0">
                          <a:latin typeface="Raleway" pitchFamily="2" charset="0"/>
                          <a:cs typeface="Arial"/>
                        </a:rPr>
                        <a:t>   y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penyelesaian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sejumlah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61%-90%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proses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bisnis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alur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mekanisme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/SOP</a:t>
                      </a:r>
                      <a:r>
                        <a:rPr lang="en-US" sz="900" spc="-8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;</a:t>
                      </a: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seluruh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-175" dirty="0">
                          <a:latin typeface="Raleway" pitchFamily="2" charset="0"/>
                          <a:cs typeface="Arial"/>
                        </a:rPr>
                        <a:t>   y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spc="5" dirty="0">
                        <a:latin typeface="Raleway" pitchFamily="2" charset="0"/>
                        <a:cs typeface="Arial"/>
                      </a:endParaRPr>
                    </a:p>
                    <a:p>
                      <a:pPr marL="231775" marR="173990" indent="-139700">
                        <a:lnSpc>
                          <a:spcPct val="100000"/>
                        </a:lnSpc>
                        <a:buFont typeface="+mj-lt"/>
                        <a:buAutoNum type="arabicPeriod"/>
                        <a:tabLst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penanganan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penyelesaian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sejumlah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91%-100%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pengaduan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diterima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353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3.4: TINDAK LANJUT ATAS REKOMENDASI KASN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41248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 algn="l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Tidak ada tindak lanjut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sesuai rekomendasi KASN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telah menindaklanjuti sesuai rekomendasi KASN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kurang dari 60%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telah menindaklanjuti sesuai rekomendasi KASN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antara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61%-90%</a:t>
                      </a:r>
                      <a:endParaRPr lang="en-US" sz="900" b="1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telah menindaklanjuti sesuai rekomendasi KASN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antara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91%-100%</a:t>
                      </a:r>
                      <a:endParaRPr lang="en-US" sz="900" b="1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9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spc="10" dirty="0">
                          <a:latin typeface="Raleway" pitchFamily="2" charset="0"/>
                          <a:cs typeface="Arial"/>
                        </a:rPr>
                        <a:t>KASN</a:t>
                      </a:r>
                      <a:r>
                        <a:rPr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dirty="0" err="1">
                          <a:latin typeface="Raleway" pitchFamily="2" charset="0"/>
                          <a:cs typeface="Arial"/>
                        </a:rPr>
                        <a:t>ditindaklanjuti</a:t>
                      </a:r>
                      <a:r>
                        <a:rPr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Raleway" pitchFamily="2" charset="0"/>
                          <a:cs typeface="Arial"/>
                        </a:rPr>
                        <a:t>oleh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PPK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3334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KASN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ditindaklanjuti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oleh PPK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60%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KASN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ditindaklanjuti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oleh PPK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antara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61%-90%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7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jumlah</a:t>
                      </a:r>
                      <a:r>
                        <a:rPr lang="en-US" sz="900" spc="-5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rekomendasi</a:t>
                      </a:r>
                      <a:r>
                        <a:rPr lang="en-US" sz="900" spc="-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10" dirty="0">
                          <a:latin typeface="Raleway" pitchFamily="2" charset="0"/>
                          <a:cs typeface="Arial"/>
                        </a:rPr>
                        <a:t>KASN</a:t>
                      </a:r>
                      <a:r>
                        <a:rPr lang="en-US" sz="900" spc="-8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yang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ditindaklanjuti</a:t>
                      </a:r>
                      <a:r>
                        <a:rPr lang="en-US" sz="900" spc="-6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oleh PPK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lebih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5" dirty="0">
                          <a:latin typeface="Raleway" pitchFamily="2" charset="0"/>
                          <a:cs typeface="Arial"/>
                        </a:rPr>
                        <a:t> 91%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316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600" dirty="0"/>
              <a:t>SUB-KRITERIA 3.5: KETERKAITAN DATA DAN INFORMASI PENGAWASAN NKK DENGAN PENILAIAN KINERJA</a:t>
            </a:r>
            <a:endParaRPr lang="en-US" sz="18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604442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 marR="87630">
                        <a:lnSpc>
                          <a:spcPct val="100000"/>
                        </a:lnSpc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Data dan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Pengawasan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belum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terdapat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Sistem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Instansi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belum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32861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7630">
                        <a:lnSpc>
                          <a:spcPct val="100000"/>
                        </a:lnSpc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Data dan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Pengawasan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terdapat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Sistem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Instansi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60% Unit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/OPD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32861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7630">
                        <a:lnSpc>
                          <a:spcPct val="100000"/>
                        </a:lnSpc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Data dan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Pengawasan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terdapat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Sistem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Instansi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61%-90% Unit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/OPD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32861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7630">
                        <a:lnSpc>
                          <a:spcPct val="100000"/>
                        </a:lnSpc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Data dan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Pengawasan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terdapat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Sistem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Informasi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Instansi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91%-100% Unit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/OPD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32861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- - - - -</a:t>
                      </a: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manual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(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misalnya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: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biru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pada SI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dikaitkan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endParaRPr lang="en-US" sz="900" strike="sngStrike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/OPD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60%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pada SI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dikaitkan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/OPD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61%-91%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pada SI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Manajemen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Kepegawaian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layar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dikaitkan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Unit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/OPD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telah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menjadikan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data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sebagai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pertimbangan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penilaian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kinerja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minimal 91%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433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600" dirty="0"/>
              <a:t>SUB-KRITERIA 3.6: KETERKAITAN HASIL PENGAWASAN NKK DENGAN PROMOSI, MUTASI DAN DEMOSI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73683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Data dan Informasi hasil pengawasan NKK pegawai ASN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terdapat dalam Sistem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Informasi Manajemen Kepegawaian Instansi dan belum menjadi pertimbangan dalam Promosi, Mutasi, Demosi jabatan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Data dan Informasi hasil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pengawasan NKK pegawai ASN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terdapat dalam Sistem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Informasi Manajemen Kepegawaian Instansi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kurang dari 60%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menjadi pertimbangan dalam Promosi, Mutasi,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Demosi jabatan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Data dan Informasi hasil pengawasan NKK pegawai ASN telah terdapat dalam Sistem Informasi Manajemen Kepegawaian Instansi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61%-90%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sudah menjadi pertimbangan dalam Promosi, Mutasi,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Demosi jabatan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Data dan Informasi hasil pengawasan NKK pegawai ASN telah terdapat dalam Sistem Informasi Manajemen Kepegawaian Instansi dan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91%-100%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menjadi pertimbangan dalam Promosi, Mutasi,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Demosi jabatan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- - - - -</a:t>
                      </a: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manual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(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misalnya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: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biru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misal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biru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</a:t>
                      </a: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persyaratan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mutasi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mengaitkan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ASN</a:t>
                      </a:r>
                      <a:endParaRPr lang="en-US" sz="900" strike="sngStrike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mutase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mempertimbangkan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60%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NKK,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misalnya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biru</a:t>
                      </a:r>
                      <a:endParaRPr lang="en-US" sz="900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persyaratan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mutasi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mengaitkan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ASN</a:t>
                      </a:r>
                      <a:endParaRPr lang="en-US" sz="900" strike="sngStrike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mutase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mempertimbangkan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sejumlah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61-90%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>
                        <a:lnSpc>
                          <a:spcPct val="100000"/>
                        </a:lnSpc>
                        <a:buNone/>
                        <a:tabLst>
                          <a:tab pos="220345" algn="l"/>
                        </a:tabLst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</a:p>
                    <a:p>
                      <a:pPr marL="228600" marR="0" lvl="0" indent="-136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pencatatan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ASN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terhadap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misalnya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buku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biru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, </a:t>
                      </a: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persyaratan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mutasi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mengaitkan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ASN</a:t>
                      </a:r>
                      <a:endParaRPr lang="en-US" sz="900" strike="sngStrike" spc="-5" dirty="0">
                        <a:latin typeface="Raleway" pitchFamily="2" charset="0"/>
                        <a:cs typeface="Arial"/>
                      </a:endParaRPr>
                    </a:p>
                    <a:p>
                      <a:pPr marL="219710" indent="-127635">
                        <a:lnSpc>
                          <a:spcPct val="100000"/>
                        </a:lnSpc>
                        <a:buAutoNum type="arabicPeriod"/>
                        <a:tabLst>
                          <a:tab pos="220345" algn="l"/>
                        </a:tabLst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Rekapitulasi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promosi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mutase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demosi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mempertimbangkan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rekam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jejak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pelanggaran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minimal 91%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keseluruhan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005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3: PENEGAKAN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3.7: PENGHARGAAN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melaksanakan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emberian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penghargaan terhadap kepatuhan ASN dalam melaksanakan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pemberian penghargaan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terhadap kepatuhan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ASN dalam melaksanakan NKK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dalam 1 tahun terakhir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pemberian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 defTabSz="885825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penghargaan terhadap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kepatuhan ASN dalam melaksanakan NKK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secara rutin dalam 2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tahun terakhir</a:t>
                      </a:r>
                      <a:endParaRPr lang="en-US" sz="900" b="1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melaksanakan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pemberian penghargaan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terhadap kepatuhan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ASN dalam melaksanakan NKK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secara rutin dalam 3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tahun terakhir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melaksanakan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1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tahun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terakhir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melaksanakan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2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tahun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terakhir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Peraturan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atas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kepatuhan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melaksanakan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</a:t>
                      </a:r>
                    </a:p>
                    <a:p>
                      <a:pPr marL="219075" indent="-127635">
                        <a:lnSpc>
                          <a:spcPct val="100000"/>
                        </a:lnSpc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pemberian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penghargaan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pegawai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3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tahun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terakhir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57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7C08-77A6-4200-A62A-743138F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960082"/>
            <a:ext cx="4631090" cy="1660064"/>
          </a:xfrm>
        </p:spPr>
        <p:txBody>
          <a:bodyPr/>
          <a:lstStyle/>
          <a:p>
            <a:r>
              <a:rPr lang="en-US" sz="3600" dirty="0"/>
              <a:t>KESINAMBUNGAN SISTEM NKK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20C3E9-3188-4902-BBDF-955C1F76608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378856" y="2395510"/>
            <a:ext cx="1898569" cy="1046700"/>
          </a:xfrm>
        </p:spPr>
        <p:txBody>
          <a:bodyPr/>
          <a:lstStyle/>
          <a:p>
            <a:r>
              <a:rPr lang="en-US" sz="6000" dirty="0"/>
              <a:t>10%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798D37-94E4-46F9-8F80-AA7A582B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250" y="1525082"/>
            <a:ext cx="4360200" cy="435000"/>
          </a:xfrm>
        </p:spPr>
        <p:txBody>
          <a:bodyPr/>
          <a:lstStyle/>
          <a:p>
            <a:pPr marL="282575" indent="-282575"/>
            <a:r>
              <a:rPr lang="en-US" sz="2000" dirty="0"/>
              <a:t>KRITERIA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8907D-AF23-490A-AEA0-4A134EA0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3" y="78013"/>
            <a:ext cx="987413" cy="987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43B3EA-74B9-484A-83C4-7206C86C05E2}"/>
              </a:ext>
            </a:extLst>
          </p:cNvPr>
          <p:cNvGrpSpPr/>
          <p:nvPr/>
        </p:nvGrpSpPr>
        <p:grpSpPr>
          <a:xfrm>
            <a:off x="7162800" y="285674"/>
            <a:ext cx="1927860" cy="552131"/>
            <a:chOff x="6933597" y="18952"/>
            <a:chExt cx="2210402" cy="633050"/>
          </a:xfrm>
        </p:grpSpPr>
        <p:pic>
          <p:nvPicPr>
            <p:cNvPr id="7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091F228C-8918-4745-825A-F7B6CB0C8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D3F624-8219-4D5C-88D1-E6A5792B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F4F008-091F-4ECD-A0D5-1EC85BAE5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39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4: KESINAMBUNGAN SISTEM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4.1: MONITORING DAN EVALUASI PELAKSANAAN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59967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pernah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melakukan monitoring dan evaluasi terhadap Pelaksanaan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melakukan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monitoring dan evaluasi Pelaksanaan NKK, namun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terstruktur dan insidental</a:t>
                      </a:r>
                      <a:endParaRPr lang="sv-SE" sz="900" b="1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melakukan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monitoring dan evaluasi Pelaksanaan NKK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yang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sudah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terstruktur dan terencana</a:t>
                      </a:r>
                      <a:endParaRPr lang="sv-SE" sz="900" b="1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telah melakukan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monitoring dan evaluasi Pelaksanaan NKK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terstruktur dan terencana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sert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hasilnya sudah ditindaklanjuti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dalam kebijakan NKK</a:t>
                      </a:r>
                      <a:endParaRPr lang="sv-SE" sz="900" spc="0" baseline="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28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92075" indent="0">
                        <a:lnSpc>
                          <a:spcPct val="100000"/>
                        </a:lnSpc>
                        <a:buNone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namun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tidak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terjadwal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berita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acara,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dll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berkesinambungan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berita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acara,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dll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Hasil monitoring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evaluasi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</a:t>
                      </a: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Dokumentasi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berkesinambungan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berita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acara,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foto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kegiatan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monev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notulen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dll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)</a:t>
                      </a: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Hasil monitoring dan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evaluasi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</a:t>
                      </a: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penyampaian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laporan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kepada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PPK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monitoring</a:t>
                      </a:r>
                    </a:p>
                    <a:p>
                      <a:pPr marL="228600" indent="-1365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kebijakan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PPK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terkait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tindak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lanjut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hasil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movev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seperti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Surat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Edaran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, Surat Keputusan</a:t>
                      </a: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0400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4: KESINAMBUNGAN SISTEM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4.2: PENGALOKASIAN ANGGARAN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9" y="1274611"/>
          <a:ext cx="8321040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mengalokasikan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anggaran secara khusus untuk kegiatan pelaksanaan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Kurang dari 25% unit kerja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(eselon I/II) sudah mengalokasika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anggaran secara khusus untuk kegiatan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26%-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50% unit kerja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(eselon I/II) sudah mengalokasikan anggaran secara khusus untuk kegiatan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endParaRPr lang="en-US" sz="900" dirty="0">
                        <a:effectLst/>
                        <a:latin typeface="Raleway" pitchFamily="2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Lebih dari 50% unit kerja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(eselon I/II) sudah mengalokasikan anggaran secara khusus untuk kegiatan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4763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3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0805" indent="0">
                        <a:lnSpc>
                          <a:spcPct val="100000"/>
                        </a:lnSpc>
                        <a:buNone/>
                        <a:tabLst>
                          <a:tab pos="219075" algn="l"/>
                        </a:tabLst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baik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layer RKAKL/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baik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layer RKAKL/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kurang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25% unit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eselon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I/II) yang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alokasi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khusus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untuk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agenda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baik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layer RKAKL/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26%-50% unit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eselon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I/II) yang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alokasi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khusus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untuk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agenda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20345" algn="l"/>
                        </a:tabLst>
                        <a:defRPr/>
                      </a:pP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baik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berupa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tangkapan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layer RKAKL/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Anggaran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lebih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dari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50% unit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kerja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(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eselon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I/II) yang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memuat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alokasi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khusus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untuk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agenda </a:t>
                      </a:r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penerapan</a:t>
                      </a: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 NKK</a:t>
                      </a:r>
                      <a:endParaRPr lang="en-US"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652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88FA5E-3602-4D3D-A182-42CF73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58099"/>
            <a:ext cx="6885907" cy="752243"/>
          </a:xfrm>
        </p:spPr>
        <p:txBody>
          <a:bodyPr/>
          <a:lstStyle/>
          <a:p>
            <a:pPr algn="l">
              <a:tabLst>
                <a:tab pos="2228850" algn="l"/>
              </a:tabLst>
            </a:pPr>
            <a:r>
              <a:rPr lang="en-US" sz="1800" dirty="0">
                <a:solidFill>
                  <a:schemeClr val="accent3"/>
                </a:solidFill>
              </a:rPr>
              <a:t>KRITERIA 4: KESINAMBUNGAN SISTEM NKK</a:t>
            </a:r>
            <a:br>
              <a:rPr lang="en-US" sz="1800" dirty="0">
                <a:solidFill>
                  <a:schemeClr val="accent3"/>
                </a:solidFill>
              </a:rPr>
            </a:br>
            <a:r>
              <a:rPr lang="en-US" sz="1800" dirty="0"/>
              <a:t>SUB-KRITERIA 4.3: KETERSEDIAAN PETA JALAN PELAKSANAAN NKK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E472A9-C78F-4C0C-952E-9A17FDD13A03}"/>
              </a:ext>
            </a:extLst>
          </p:cNvPr>
          <p:cNvGraphicFramePr>
            <a:graphicFrameLocks noGrp="1"/>
          </p:cNvGraphicFramePr>
          <p:nvPr/>
        </p:nvGraphicFramePr>
        <p:xfrm>
          <a:off x="715048" y="1274611"/>
          <a:ext cx="8276552" cy="3348189"/>
        </p:xfrm>
        <a:graphic>
          <a:graphicData uri="http://schemas.openxmlformats.org/drawingml/2006/table">
            <a:tbl>
              <a:tblPr firstRow="1" bandRow="1">
                <a:tableStyleId>{5478C31C-BB91-47B0-BE79-BC8DE8C58283}</a:tableStyleId>
              </a:tblPr>
              <a:tblGrid>
                <a:gridCol w="2069138">
                  <a:extLst>
                    <a:ext uri="{9D8B030D-6E8A-4147-A177-3AD203B41FA5}">
                      <a16:colId xmlns:a16="http://schemas.microsoft.com/office/drawing/2014/main" val="2273796717"/>
                    </a:ext>
                  </a:extLst>
                </a:gridCol>
                <a:gridCol w="2069138">
                  <a:extLst>
                    <a:ext uri="{9D8B030D-6E8A-4147-A177-3AD203B41FA5}">
                      <a16:colId xmlns:a16="http://schemas.microsoft.com/office/drawing/2014/main" val="3866704326"/>
                    </a:ext>
                  </a:extLst>
                </a:gridCol>
                <a:gridCol w="2069138">
                  <a:extLst>
                    <a:ext uri="{9D8B030D-6E8A-4147-A177-3AD203B41FA5}">
                      <a16:colId xmlns:a16="http://schemas.microsoft.com/office/drawing/2014/main" val="3058810538"/>
                    </a:ext>
                  </a:extLst>
                </a:gridCol>
                <a:gridCol w="2069138">
                  <a:extLst>
                    <a:ext uri="{9D8B030D-6E8A-4147-A177-3AD203B41FA5}">
                      <a16:colId xmlns:a16="http://schemas.microsoft.com/office/drawing/2014/main" val="1790601289"/>
                    </a:ext>
                  </a:extLst>
                </a:gridCol>
              </a:tblGrid>
              <a:tr h="5593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1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2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3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ypold" panose="020B0004030204060B03" pitchFamily="34" charset="0"/>
                          <a:ea typeface="Typold" panose="020B0004030204060B03" pitchFamily="34" charset="0"/>
                        </a:rPr>
                        <a:t>SKOR 4</a:t>
                      </a:r>
                    </a:p>
                  </a:txBody>
                  <a:tcPr>
                    <a:solidFill>
                      <a:srgbClr val="24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576374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belum menyusun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Peta Jalan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(Road Map)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endParaRPr sz="900" dirty="0">
                        <a:latin typeface="Raleway" pitchFamily="2" charset="0"/>
                        <a:cs typeface="Carlito"/>
                      </a:endParaRPr>
                    </a:p>
                  </a:txBody>
                  <a:tcPr marL="0" marR="0" marT="5239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IP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menyusun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Peta Jalan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(Road Map)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namun belum ditetapkan</a:t>
                      </a:r>
                      <a:endParaRPr kumimoji="0" lang="id-ID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Pimpinan unit kerja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yang bertanggung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jawab dalam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Kepegawaian/ SDM/ Pembinaan ASN </a:t>
                      </a:r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sudah menetapkan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Peta Jalan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(Road Map)</a:t>
                      </a:r>
                      <a:r>
                        <a:rPr lang="en-US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 NKK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id-ID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Pimpinan IP sudah menetapkan </a:t>
                      </a:r>
                      <a:r>
                        <a:rPr lang="en-US" sz="9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Peta Jalan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(Road Map)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pelaksanaan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NKK</a:t>
                      </a:r>
                      <a:endParaRPr kumimoji="0" lang="id-ID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63238"/>
                        </a:solidFill>
                        <a:effectLst/>
                        <a:uLnTx/>
                        <a:uFillTx/>
                        <a:latin typeface="Raleway" pitchFamily="2" charset="0"/>
                        <a:ea typeface="+mn-ea"/>
                        <a:cs typeface="Carlito"/>
                        <a:sym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85613"/>
                  </a:ext>
                </a:extLst>
              </a:tr>
              <a:tr h="1394430">
                <a:tc>
                  <a:txBody>
                    <a:bodyPr/>
                    <a:lstStyle/>
                    <a:p>
                      <a:pPr marL="9144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</a:p>
                    <a:p>
                      <a:pPr marL="91440">
                        <a:lnSpc>
                          <a:spcPts val="1030"/>
                        </a:lnSpc>
                      </a:pPr>
                      <a:r>
                        <a:rPr lang="en-US" sz="900" b="0" spc="-10" dirty="0">
                          <a:latin typeface="Raleway" pitchFamily="2" charset="0"/>
                          <a:cs typeface="Arial"/>
                        </a:rPr>
                        <a:t>- - - - -</a:t>
                      </a:r>
                      <a:endParaRPr sz="900" b="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diupload: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  <a:p>
                      <a:pPr marL="91440" indent="0">
                        <a:lnSpc>
                          <a:spcPct val="100000"/>
                        </a:lnSpc>
                        <a:buNone/>
                        <a:tabLst>
                          <a:tab pos="219710" algn="l"/>
                        </a:tabLst>
                      </a:pP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dalam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bentuk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draft/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rancangan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Peta Jalan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rencana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NKK di IP yang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belum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spc="-5" dirty="0" err="1">
                          <a:latin typeface="Raleway" pitchFamily="2" charset="0"/>
                          <a:cs typeface="Arial"/>
                        </a:rPr>
                        <a:t>ditetapkan</a:t>
                      </a:r>
                      <a:r>
                        <a:rPr lang="en-US" sz="900" spc="-5" dirty="0">
                          <a:latin typeface="Raleway" pitchFamily="2" charset="0"/>
                          <a:cs typeface="Arial"/>
                        </a:rPr>
                        <a:t> PPK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4763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Raleway" pitchFamily="2" charset="0"/>
                          <a:cs typeface="Arial"/>
                        </a:rPr>
                        <a:t>Bukti yang harus</a:t>
                      </a:r>
                      <a:r>
                        <a:rPr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b="1" spc="-10" dirty="0">
                        <a:latin typeface="Raleway" pitchFamily="2" charset="0"/>
                        <a:cs typeface="Arial"/>
                      </a:endParaRPr>
                    </a:p>
                    <a:p>
                      <a:pPr marL="58738" indent="0"/>
                      <a:r>
                        <a:rPr lang="en-US" sz="900" b="0" spc="-1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peta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jalan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 di IP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ditetapkan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hanya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oleh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pimpinan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unit kerja yang bertanggung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jawab dalam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id-ID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Kepegawaian/ SDM/ Pembinaan ASN 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(BKD </a:t>
                      </a:r>
                      <a:r>
                        <a:rPr lang="en-US" sz="9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atau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 Biro </a:t>
                      </a:r>
                      <a:r>
                        <a:rPr lang="en-US" sz="9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Kepegawaian</a:t>
                      </a:r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A5F3F5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spc="-5" dirty="0">
                          <a:latin typeface="Raleway" pitchFamily="2" charset="0"/>
                          <a:cs typeface="Arial"/>
                        </a:rPr>
                        <a:t>Bukti yang </a:t>
                      </a:r>
                      <a:r>
                        <a:rPr lang="en-US" sz="900" b="1" spc="-5" dirty="0" err="1">
                          <a:latin typeface="Raleway" pitchFamily="2" charset="0"/>
                          <a:cs typeface="Arial"/>
                        </a:rPr>
                        <a:t>harus</a:t>
                      </a:r>
                      <a:r>
                        <a:rPr lang="en-US" sz="900" b="1" spc="45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b="1" spc="-10" dirty="0" err="1">
                          <a:latin typeface="Raleway" pitchFamily="2" charset="0"/>
                          <a:cs typeface="Arial"/>
                        </a:rPr>
                        <a:t>diupload</a:t>
                      </a:r>
                      <a:r>
                        <a:rPr lang="en-US" sz="900" b="1" spc="-10" dirty="0">
                          <a:latin typeface="Raleway" pitchFamily="2" charset="0"/>
                          <a:cs typeface="Arial"/>
                        </a:rPr>
                        <a:t>:</a:t>
                      </a:r>
                      <a:endParaRPr lang="en-US" sz="900" dirty="0">
                        <a:latin typeface="Raleway" pitchFamily="2" charset="0"/>
                        <a:cs typeface="Arial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Dokumen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peta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jalan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pelaksanaan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NKK di IP yang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sudah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ditetapkan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oleh PPK/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Pimpinan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Instansi</a:t>
                      </a:r>
                      <a:r>
                        <a:rPr lang="en-US" sz="900" dirty="0">
                          <a:latin typeface="Raleway" pitchFamily="2" charset="0"/>
                          <a:cs typeface="Arial"/>
                        </a:rPr>
                        <a:t> </a:t>
                      </a:r>
                      <a:r>
                        <a:rPr lang="en-US" sz="900" dirty="0" err="1">
                          <a:latin typeface="Raleway" pitchFamily="2" charset="0"/>
                          <a:cs typeface="Arial"/>
                        </a:rPr>
                        <a:t>Pemerintah</a:t>
                      </a:r>
                      <a:endParaRPr sz="900" dirty="0">
                        <a:latin typeface="Raleway" pitchFamily="2" charset="0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8629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5852ECC-B887-4977-B0DC-1EC083B8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8" y="132966"/>
            <a:ext cx="639372" cy="6446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91B95-97D9-4F30-A4A4-78FE6F8B3D01}"/>
              </a:ext>
            </a:extLst>
          </p:cNvPr>
          <p:cNvGrpSpPr/>
          <p:nvPr/>
        </p:nvGrpSpPr>
        <p:grpSpPr>
          <a:xfrm>
            <a:off x="7475221" y="59851"/>
            <a:ext cx="1668779" cy="477931"/>
            <a:chOff x="6933597" y="18952"/>
            <a:chExt cx="2210402" cy="633050"/>
          </a:xfrm>
        </p:grpSpPr>
        <p:pic>
          <p:nvPicPr>
            <p:cNvPr id="20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F8748388-4A4B-4272-B27A-78A2298B9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DFFE4-5191-44AD-BBAC-0959BD9E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2E24E-C453-4AB2-9089-7C1FFBBC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770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EDB3E7-4111-4735-A8BC-93D71548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6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TERIMA KASIH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FEBE4C9-3183-4E09-BDBC-0658DCEE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000" y="2975608"/>
            <a:ext cx="6576000" cy="819152"/>
          </a:xfrm>
        </p:spPr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50" charset="0"/>
              </a:rPr>
              <a:t>BIDANG NKK-NET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50" charset="0"/>
              </a:rPr>
              <a:t>KOMISI APARATUR SIPIL NEGARA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50" charset="0"/>
              </a:rPr>
              <a:t>TAHUN 2022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D63433BD-0126-4F74-A9F2-B48C968D3D8D}"/>
              </a:ext>
            </a:extLst>
          </p:cNvPr>
          <p:cNvSpPr txBox="1">
            <a:spLocks/>
          </p:cNvSpPr>
          <p:nvPr/>
        </p:nvSpPr>
        <p:spPr>
          <a:xfrm>
            <a:off x="6808500" y="4800600"/>
            <a:ext cx="2335500" cy="16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ypold Light" panose="020B0004030204060B03" pitchFamily="34" charset="0"/>
                <a:ea typeface="Typold Light" panose="020B0004030204060B03" pitchFamily="34" charset="0"/>
              </a:rPr>
              <a:t>prepared by: @randiputra20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F8368-E4A4-4545-BDDB-04B260677C85}"/>
              </a:ext>
            </a:extLst>
          </p:cNvPr>
          <p:cNvGrpSpPr/>
          <p:nvPr/>
        </p:nvGrpSpPr>
        <p:grpSpPr>
          <a:xfrm>
            <a:off x="3874770" y="537575"/>
            <a:ext cx="1394460" cy="1300735"/>
            <a:chOff x="3749040" y="477614"/>
            <a:chExt cx="1394460" cy="1300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13781B7-3D31-46CB-99C2-7FBFF01157B7}"/>
                </a:ext>
              </a:extLst>
            </p:cNvPr>
            <p:cNvSpPr/>
            <p:nvPr/>
          </p:nvSpPr>
          <p:spPr>
            <a:xfrm>
              <a:off x="3749040" y="477614"/>
              <a:ext cx="1394460" cy="1300735"/>
            </a:xfrm>
            <a:prstGeom prst="roundRect">
              <a:avLst>
                <a:gd name="adj" fmla="val 106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079E03-74C7-4828-8423-157331AE7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2764" y="559442"/>
              <a:ext cx="1207011" cy="120701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F714D-6077-4419-BCE1-A0921C82AA5A}"/>
              </a:ext>
            </a:extLst>
          </p:cNvPr>
          <p:cNvGrpSpPr/>
          <p:nvPr/>
        </p:nvGrpSpPr>
        <p:grpSpPr>
          <a:xfrm>
            <a:off x="-786415" y="-15246"/>
            <a:ext cx="3138698" cy="819152"/>
            <a:chOff x="-786415" y="-15246"/>
            <a:chExt cx="3138698" cy="8191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0CBDA62-1955-4E45-9A7C-D894C72DEB0E}"/>
                </a:ext>
              </a:extLst>
            </p:cNvPr>
            <p:cNvSpPr/>
            <p:nvPr/>
          </p:nvSpPr>
          <p:spPr>
            <a:xfrm>
              <a:off x="-786415" y="-15246"/>
              <a:ext cx="3138698" cy="81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571CEF-2075-49A7-A463-2A8DD09B18C3}"/>
                </a:ext>
              </a:extLst>
            </p:cNvPr>
            <p:cNvGrpSpPr/>
            <p:nvPr/>
          </p:nvGrpSpPr>
          <p:grpSpPr>
            <a:xfrm>
              <a:off x="12182" y="108391"/>
              <a:ext cx="2168832" cy="633050"/>
              <a:chOff x="12182" y="108391"/>
              <a:chExt cx="2168832" cy="633050"/>
            </a:xfrm>
          </p:grpSpPr>
          <p:pic>
            <p:nvPicPr>
              <p:cNvPr id="10" name="Picture 3" descr="D:\KASN\PEKERJAAN 2021\12. DESEMBER 2021\ISO SMAP 37001\LOGO SMAP KASN\Logo ISO 37001 + TULISAN SMAP.png">
                <a:extLst>
                  <a:ext uri="{FF2B5EF4-FFF2-40B4-BE49-F238E27FC236}">
                    <a16:creationId xmlns:a16="http://schemas.microsoft.com/office/drawing/2014/main" id="{895D42BA-53D6-4E28-B545-F74A8F846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2" y="108391"/>
                <a:ext cx="636071" cy="633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A490F1-2EE7-4400-BE33-3C4E98C4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6038" y="255384"/>
                <a:ext cx="634976" cy="27750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9D75422-EC0E-42A1-9B35-295B6CC45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287" y="180834"/>
                <a:ext cx="927823" cy="3530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1304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>
            <a:spLocks noGrp="1"/>
          </p:cNvSpPr>
          <p:nvPr>
            <p:ph type="title" idx="6"/>
          </p:nvPr>
        </p:nvSpPr>
        <p:spPr>
          <a:xfrm>
            <a:off x="715050" y="649671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FUNGSI </a:t>
            </a:r>
            <a:r>
              <a:rPr lang="en" dirty="0">
                <a:solidFill>
                  <a:schemeClr val="accent3"/>
                </a:solidFill>
              </a:rPr>
              <a:t>PEGAWAI ASN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subTitle" idx="1"/>
          </p:nvPr>
        </p:nvSpPr>
        <p:spPr>
          <a:xfrm>
            <a:off x="625985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Montserrat" panose="00000500000000000000" pitchFamily="50" charset="0"/>
              </a:rPr>
              <a:t>Pelaksana</a:t>
            </a:r>
            <a:endParaRPr lang="en" b="1" dirty="0">
              <a:latin typeface="Montserrat" panose="00000500000000000000" pitchFamily="5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50" charset="0"/>
              </a:rPr>
              <a:t>Kebijakan Publik</a:t>
            </a:r>
            <a:endParaRPr b="1" dirty="0">
              <a:latin typeface="Montserrat" panose="00000500000000000000" pitchFamily="50" charset="0"/>
            </a:endParaRPr>
          </a:p>
        </p:txBody>
      </p:sp>
      <p:sp>
        <p:nvSpPr>
          <p:cNvPr id="358" name="Google Shape;358;p37"/>
          <p:cNvSpPr txBox="1">
            <a:spLocks noGrp="1"/>
          </p:cNvSpPr>
          <p:nvPr>
            <p:ph type="subTitle" idx="3"/>
          </p:nvPr>
        </p:nvSpPr>
        <p:spPr>
          <a:xfrm>
            <a:off x="3359684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50" charset="0"/>
              </a:rPr>
              <a:t>Pelayan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50" charset="0"/>
              </a:rPr>
              <a:t>Publik</a:t>
            </a:r>
            <a:endParaRPr b="1" dirty="0">
              <a:latin typeface="Montserrat" panose="00000500000000000000" pitchFamily="50" charset="0"/>
            </a:endParaRPr>
          </a:p>
        </p:txBody>
      </p:sp>
      <p:sp>
        <p:nvSpPr>
          <p:cNvPr id="360" name="Google Shape;360;p37"/>
          <p:cNvSpPr txBox="1">
            <a:spLocks noGrp="1"/>
          </p:cNvSpPr>
          <p:nvPr>
            <p:ph type="subTitle" idx="5"/>
          </p:nvPr>
        </p:nvSpPr>
        <p:spPr>
          <a:xfrm>
            <a:off x="6049253" y="3258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50" charset="0"/>
              </a:rPr>
              <a:t>Perekat dan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50" charset="0"/>
              </a:rPr>
              <a:t>Pemersatu Bangsa</a:t>
            </a:r>
            <a:endParaRPr b="1" dirty="0">
              <a:latin typeface="Montserrat" panose="00000500000000000000" pitchFamily="50" charset="0"/>
            </a:endParaRPr>
          </a:p>
        </p:txBody>
      </p:sp>
      <p:sp>
        <p:nvSpPr>
          <p:cNvPr id="361" name="Google Shape;361;p37"/>
          <p:cNvSpPr/>
          <p:nvPr/>
        </p:nvSpPr>
        <p:spPr>
          <a:xfrm>
            <a:off x="1410960" y="1963500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37"/>
          <p:cNvGrpSpPr/>
          <p:nvPr/>
        </p:nvGrpSpPr>
        <p:grpSpPr>
          <a:xfrm>
            <a:off x="1573654" y="2119024"/>
            <a:ext cx="368186" cy="366364"/>
            <a:chOff x="-62151950" y="4111775"/>
            <a:chExt cx="318225" cy="316650"/>
          </a:xfrm>
        </p:grpSpPr>
        <p:sp>
          <p:nvSpPr>
            <p:cNvPr id="366" name="Google Shape;366;p37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130390-E3F3-4707-8A5E-2FC5F3E7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14025"/>
          <a:stretch>
            <a:fillRect/>
          </a:stretch>
        </p:blipFill>
        <p:spPr bwMode="auto">
          <a:xfrm>
            <a:off x="1050857" y="1548388"/>
            <a:ext cx="1486657" cy="1486657"/>
          </a:xfrm>
          <a:custGeom>
            <a:avLst/>
            <a:gdLst>
              <a:gd name="connsiteX0" fmla="*/ 135360 w 1486657"/>
              <a:gd name="connsiteY0" fmla="*/ 0 h 1486657"/>
              <a:gd name="connsiteX1" fmla="*/ 1351297 w 1486657"/>
              <a:gd name="connsiteY1" fmla="*/ 0 h 1486657"/>
              <a:gd name="connsiteX2" fmla="*/ 1486657 w 1486657"/>
              <a:gd name="connsiteY2" fmla="*/ 135360 h 1486657"/>
              <a:gd name="connsiteX3" fmla="*/ 1486657 w 1486657"/>
              <a:gd name="connsiteY3" fmla="*/ 1351297 h 1486657"/>
              <a:gd name="connsiteX4" fmla="*/ 1351297 w 1486657"/>
              <a:gd name="connsiteY4" fmla="*/ 1486657 h 1486657"/>
              <a:gd name="connsiteX5" fmla="*/ 135360 w 1486657"/>
              <a:gd name="connsiteY5" fmla="*/ 1486657 h 1486657"/>
              <a:gd name="connsiteX6" fmla="*/ 0 w 1486657"/>
              <a:gd name="connsiteY6" fmla="*/ 1351297 h 1486657"/>
              <a:gd name="connsiteX7" fmla="*/ 0 w 1486657"/>
              <a:gd name="connsiteY7" fmla="*/ 135360 h 1486657"/>
              <a:gd name="connsiteX8" fmla="*/ 135360 w 1486657"/>
              <a:gd name="connsiteY8" fmla="*/ 0 h 148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657" h="1486657">
                <a:moveTo>
                  <a:pt x="135360" y="0"/>
                </a:moveTo>
                <a:lnTo>
                  <a:pt x="1351297" y="0"/>
                </a:lnTo>
                <a:cubicBezTo>
                  <a:pt x="1426054" y="0"/>
                  <a:pt x="1486657" y="60603"/>
                  <a:pt x="1486657" y="135360"/>
                </a:cubicBezTo>
                <a:lnTo>
                  <a:pt x="1486657" y="1351297"/>
                </a:lnTo>
                <a:cubicBezTo>
                  <a:pt x="1486657" y="1426054"/>
                  <a:pt x="1426054" y="1486657"/>
                  <a:pt x="1351297" y="1486657"/>
                </a:cubicBezTo>
                <a:lnTo>
                  <a:pt x="135360" y="1486657"/>
                </a:lnTo>
                <a:cubicBezTo>
                  <a:pt x="60603" y="1486657"/>
                  <a:pt x="0" y="1426054"/>
                  <a:pt x="0" y="1351297"/>
                </a:cubicBezTo>
                <a:lnTo>
                  <a:pt x="0" y="135360"/>
                </a:lnTo>
                <a:cubicBezTo>
                  <a:pt x="0" y="60603"/>
                  <a:pt x="60603" y="0"/>
                  <a:pt x="135360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post thumb">
            <a:extLst>
              <a:ext uri="{FF2B5EF4-FFF2-40B4-BE49-F238E27FC236}">
                <a16:creationId xmlns:a16="http://schemas.microsoft.com/office/drawing/2014/main" id="{4CEC1D72-52C1-43AC-B7DD-01D220D7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t="3366" r="15185"/>
          <a:stretch>
            <a:fillRect/>
          </a:stretch>
        </p:blipFill>
        <p:spPr bwMode="auto">
          <a:xfrm>
            <a:off x="3768494" y="1548387"/>
            <a:ext cx="1518781" cy="1486657"/>
          </a:xfrm>
          <a:custGeom>
            <a:avLst/>
            <a:gdLst>
              <a:gd name="connsiteX0" fmla="*/ 135360 w 1486657"/>
              <a:gd name="connsiteY0" fmla="*/ 0 h 1455212"/>
              <a:gd name="connsiteX1" fmla="*/ 1351297 w 1486657"/>
              <a:gd name="connsiteY1" fmla="*/ 0 h 1455212"/>
              <a:gd name="connsiteX2" fmla="*/ 1486657 w 1486657"/>
              <a:gd name="connsiteY2" fmla="*/ 135360 h 1455212"/>
              <a:gd name="connsiteX3" fmla="*/ 1486657 w 1486657"/>
              <a:gd name="connsiteY3" fmla="*/ 1351297 h 1455212"/>
              <a:gd name="connsiteX4" fmla="*/ 1447011 w 1486657"/>
              <a:gd name="connsiteY4" fmla="*/ 1447011 h 1455212"/>
              <a:gd name="connsiteX5" fmla="*/ 1434847 w 1486657"/>
              <a:gd name="connsiteY5" fmla="*/ 1455212 h 1455212"/>
              <a:gd name="connsiteX6" fmla="*/ 51810 w 1486657"/>
              <a:gd name="connsiteY6" fmla="*/ 1455212 h 1455212"/>
              <a:gd name="connsiteX7" fmla="*/ 39646 w 1486657"/>
              <a:gd name="connsiteY7" fmla="*/ 1447011 h 1455212"/>
              <a:gd name="connsiteX8" fmla="*/ 0 w 1486657"/>
              <a:gd name="connsiteY8" fmla="*/ 1351297 h 1455212"/>
              <a:gd name="connsiteX9" fmla="*/ 0 w 1486657"/>
              <a:gd name="connsiteY9" fmla="*/ 135360 h 1455212"/>
              <a:gd name="connsiteX10" fmla="*/ 135360 w 1486657"/>
              <a:gd name="connsiteY10" fmla="*/ 0 h 145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6657" h="1455212">
                <a:moveTo>
                  <a:pt x="135360" y="0"/>
                </a:moveTo>
                <a:lnTo>
                  <a:pt x="1351297" y="0"/>
                </a:lnTo>
                <a:cubicBezTo>
                  <a:pt x="1426054" y="0"/>
                  <a:pt x="1486657" y="60603"/>
                  <a:pt x="1486657" y="135360"/>
                </a:cubicBezTo>
                <a:lnTo>
                  <a:pt x="1486657" y="1351297"/>
                </a:lnTo>
                <a:cubicBezTo>
                  <a:pt x="1486657" y="1388676"/>
                  <a:pt x="1471506" y="1422516"/>
                  <a:pt x="1447011" y="1447011"/>
                </a:cubicBezTo>
                <a:lnTo>
                  <a:pt x="1434847" y="1455212"/>
                </a:lnTo>
                <a:lnTo>
                  <a:pt x="51810" y="1455212"/>
                </a:lnTo>
                <a:lnTo>
                  <a:pt x="39646" y="1447011"/>
                </a:lnTo>
                <a:cubicBezTo>
                  <a:pt x="15151" y="1422516"/>
                  <a:pt x="0" y="1388676"/>
                  <a:pt x="0" y="1351297"/>
                </a:cubicBezTo>
                <a:lnTo>
                  <a:pt x="0" y="135360"/>
                </a:lnTo>
                <a:cubicBezTo>
                  <a:pt x="0" y="60603"/>
                  <a:pt x="60603" y="0"/>
                  <a:pt x="135360" y="0"/>
                </a:cubicBezTo>
                <a:close/>
              </a:path>
            </a:pathLst>
          </a:custGeom>
          <a:noFill/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FDDDFE-531B-4169-8295-08BF06707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1871" r="19850"/>
          <a:stretch>
            <a:fillRect/>
          </a:stretch>
        </p:blipFill>
        <p:spPr bwMode="auto">
          <a:xfrm>
            <a:off x="6458063" y="1548386"/>
            <a:ext cx="1518781" cy="1490362"/>
          </a:xfrm>
          <a:custGeom>
            <a:avLst/>
            <a:gdLst>
              <a:gd name="connsiteX0" fmla="*/ 135360 w 1486657"/>
              <a:gd name="connsiteY0" fmla="*/ 0 h 1458839"/>
              <a:gd name="connsiteX1" fmla="*/ 1351297 w 1486657"/>
              <a:gd name="connsiteY1" fmla="*/ 0 h 1458839"/>
              <a:gd name="connsiteX2" fmla="*/ 1486657 w 1486657"/>
              <a:gd name="connsiteY2" fmla="*/ 135360 h 1458839"/>
              <a:gd name="connsiteX3" fmla="*/ 1486657 w 1486657"/>
              <a:gd name="connsiteY3" fmla="*/ 1351297 h 1458839"/>
              <a:gd name="connsiteX4" fmla="*/ 1447011 w 1486657"/>
              <a:gd name="connsiteY4" fmla="*/ 1447011 h 1458839"/>
              <a:gd name="connsiteX5" fmla="*/ 1429468 w 1486657"/>
              <a:gd name="connsiteY5" fmla="*/ 1458839 h 1458839"/>
              <a:gd name="connsiteX6" fmla="*/ 57190 w 1486657"/>
              <a:gd name="connsiteY6" fmla="*/ 1458839 h 1458839"/>
              <a:gd name="connsiteX7" fmla="*/ 39646 w 1486657"/>
              <a:gd name="connsiteY7" fmla="*/ 1447011 h 1458839"/>
              <a:gd name="connsiteX8" fmla="*/ 0 w 1486657"/>
              <a:gd name="connsiteY8" fmla="*/ 1351297 h 1458839"/>
              <a:gd name="connsiteX9" fmla="*/ 0 w 1486657"/>
              <a:gd name="connsiteY9" fmla="*/ 135360 h 1458839"/>
              <a:gd name="connsiteX10" fmla="*/ 135360 w 1486657"/>
              <a:gd name="connsiteY10" fmla="*/ 0 h 14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6657" h="1458839">
                <a:moveTo>
                  <a:pt x="135360" y="0"/>
                </a:moveTo>
                <a:lnTo>
                  <a:pt x="1351297" y="0"/>
                </a:lnTo>
                <a:cubicBezTo>
                  <a:pt x="1426054" y="0"/>
                  <a:pt x="1486657" y="60603"/>
                  <a:pt x="1486657" y="135360"/>
                </a:cubicBezTo>
                <a:lnTo>
                  <a:pt x="1486657" y="1351297"/>
                </a:lnTo>
                <a:cubicBezTo>
                  <a:pt x="1486657" y="1388676"/>
                  <a:pt x="1471507" y="1422516"/>
                  <a:pt x="1447011" y="1447011"/>
                </a:cubicBezTo>
                <a:lnTo>
                  <a:pt x="1429468" y="1458839"/>
                </a:lnTo>
                <a:lnTo>
                  <a:pt x="57190" y="1458839"/>
                </a:lnTo>
                <a:lnTo>
                  <a:pt x="39646" y="1447011"/>
                </a:lnTo>
                <a:cubicBezTo>
                  <a:pt x="15151" y="1422516"/>
                  <a:pt x="0" y="1388676"/>
                  <a:pt x="0" y="1351297"/>
                </a:cubicBezTo>
                <a:lnTo>
                  <a:pt x="0" y="135360"/>
                </a:lnTo>
                <a:cubicBezTo>
                  <a:pt x="0" y="60603"/>
                  <a:pt x="60603" y="0"/>
                  <a:pt x="135360" y="0"/>
                </a:cubicBezTo>
                <a:close/>
              </a:path>
            </a:pathLst>
          </a:cu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859158-999E-40FF-AA2C-46EE8677AE61}"/>
              </a:ext>
            </a:extLst>
          </p:cNvPr>
          <p:cNvGrpSpPr/>
          <p:nvPr/>
        </p:nvGrpSpPr>
        <p:grpSpPr>
          <a:xfrm>
            <a:off x="12182" y="108391"/>
            <a:ext cx="2168832" cy="633050"/>
            <a:chOff x="12182" y="108391"/>
            <a:chExt cx="2168832" cy="633050"/>
          </a:xfrm>
        </p:grpSpPr>
        <p:pic>
          <p:nvPicPr>
            <p:cNvPr id="16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0413C5EF-A182-46D4-8B69-99C45AD8A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" y="108391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3C7A96-72E4-4942-BD7A-4914D1FB4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6038" y="255384"/>
              <a:ext cx="634976" cy="2775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C3B0774-BE59-4D1C-B587-DC42E1EFE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287" y="18083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277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6"/>
          <p:cNvSpPr txBox="1">
            <a:spLocks noGrp="1"/>
          </p:cNvSpPr>
          <p:nvPr>
            <p:ph type="ctrTitle"/>
          </p:nvPr>
        </p:nvSpPr>
        <p:spPr>
          <a:xfrm>
            <a:off x="243002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778" name="Google Shape;778;p56"/>
          <p:cNvSpPr txBox="1">
            <a:spLocks noGrp="1"/>
          </p:cNvSpPr>
          <p:nvPr>
            <p:ph type="subTitle" idx="1"/>
          </p:nvPr>
        </p:nvSpPr>
        <p:spPr>
          <a:xfrm>
            <a:off x="2425075" y="1646825"/>
            <a:ext cx="4293900" cy="9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Does anyone have any questions?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youremail@freepik.com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+91 620 421 838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yourcompany.com</a:t>
            </a:r>
            <a:endParaRPr dirty="0"/>
          </a:p>
        </p:txBody>
      </p:sp>
      <p:sp>
        <p:nvSpPr>
          <p:cNvPr id="779" name="Google Shape;779;p56"/>
          <p:cNvSpPr txBox="1"/>
          <p:nvPr/>
        </p:nvSpPr>
        <p:spPr>
          <a:xfrm>
            <a:off x="2122375" y="4311375"/>
            <a:ext cx="4899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Please keep this slide for attribution</a:t>
            </a:r>
            <a:endParaRPr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780" name="Google Shape;780;p56"/>
          <p:cNvGrpSpPr/>
          <p:nvPr/>
        </p:nvGrpSpPr>
        <p:grpSpPr>
          <a:xfrm>
            <a:off x="3847133" y="2884537"/>
            <a:ext cx="1449782" cy="387661"/>
            <a:chOff x="3847133" y="2884537"/>
            <a:chExt cx="1449782" cy="387661"/>
          </a:xfrm>
        </p:grpSpPr>
        <p:grpSp>
          <p:nvGrpSpPr>
            <p:cNvPr id="781" name="Google Shape;781;p56"/>
            <p:cNvGrpSpPr/>
            <p:nvPr/>
          </p:nvGrpSpPr>
          <p:grpSpPr>
            <a:xfrm>
              <a:off x="4909254" y="2884537"/>
              <a:ext cx="387661" cy="387661"/>
              <a:chOff x="1379798" y="1723250"/>
              <a:chExt cx="397887" cy="397887"/>
            </a:xfrm>
          </p:grpSpPr>
          <p:sp>
            <p:nvSpPr>
              <p:cNvPr id="782" name="Google Shape;782;p56"/>
              <p:cNvSpPr/>
              <p:nvPr/>
            </p:nvSpPr>
            <p:spPr>
              <a:xfrm>
                <a:off x="1462169" y="1793977"/>
                <a:ext cx="23354" cy="23312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17" extrusionOk="0">
                    <a:moveTo>
                      <a:pt x="559" y="1"/>
                    </a:moveTo>
                    <a:cubicBezTo>
                      <a:pt x="251" y="1"/>
                      <a:pt x="0" y="250"/>
                      <a:pt x="0" y="558"/>
                    </a:cubicBezTo>
                    <a:cubicBezTo>
                      <a:pt x="0" y="866"/>
                      <a:pt x="251" y="1117"/>
                      <a:pt x="559" y="1117"/>
                    </a:cubicBezTo>
                    <a:cubicBezTo>
                      <a:pt x="867" y="1117"/>
                      <a:pt x="1118" y="866"/>
                      <a:pt x="1118" y="558"/>
                    </a:cubicBezTo>
                    <a:cubicBezTo>
                      <a:pt x="1118" y="250"/>
                      <a:pt x="867" y="1"/>
                      <a:pt x="5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56"/>
              <p:cNvSpPr/>
              <p:nvPr/>
            </p:nvSpPr>
            <p:spPr>
              <a:xfrm>
                <a:off x="1379798" y="1723250"/>
                <a:ext cx="397887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5" h="19065" extrusionOk="0">
                    <a:moveTo>
                      <a:pt x="4506" y="2271"/>
                    </a:moveTo>
                    <a:cubicBezTo>
                      <a:pt x="5429" y="2271"/>
                      <a:pt x="6181" y="3023"/>
                      <a:pt x="6181" y="3947"/>
                    </a:cubicBezTo>
                    <a:cubicBezTo>
                      <a:pt x="6181" y="4872"/>
                      <a:pt x="5429" y="5622"/>
                      <a:pt x="4506" y="5622"/>
                    </a:cubicBezTo>
                    <a:cubicBezTo>
                      <a:pt x="3583" y="5622"/>
                      <a:pt x="2831" y="4872"/>
                      <a:pt x="2831" y="3947"/>
                    </a:cubicBezTo>
                    <a:cubicBezTo>
                      <a:pt x="2831" y="3023"/>
                      <a:pt x="3583" y="2271"/>
                      <a:pt x="4506" y="2271"/>
                    </a:cubicBezTo>
                    <a:close/>
                    <a:moveTo>
                      <a:pt x="5622" y="6740"/>
                    </a:moveTo>
                    <a:cubicBezTo>
                      <a:pt x="5932" y="6740"/>
                      <a:pt x="6181" y="6989"/>
                      <a:pt x="6181" y="7299"/>
                    </a:cubicBezTo>
                    <a:lnTo>
                      <a:pt x="6181" y="16234"/>
                    </a:lnTo>
                    <a:cubicBezTo>
                      <a:pt x="6181" y="16544"/>
                      <a:pt x="5932" y="16793"/>
                      <a:pt x="5622" y="16793"/>
                    </a:cubicBezTo>
                    <a:lnTo>
                      <a:pt x="3388" y="16793"/>
                    </a:lnTo>
                    <a:cubicBezTo>
                      <a:pt x="3080" y="16793"/>
                      <a:pt x="2831" y="16544"/>
                      <a:pt x="2831" y="16234"/>
                    </a:cubicBezTo>
                    <a:lnTo>
                      <a:pt x="2831" y="7299"/>
                    </a:lnTo>
                    <a:cubicBezTo>
                      <a:pt x="2831" y="6989"/>
                      <a:pt x="3080" y="6740"/>
                      <a:pt x="3388" y="6740"/>
                    </a:cubicBezTo>
                    <a:close/>
                    <a:moveTo>
                      <a:pt x="12596" y="6721"/>
                    </a:moveTo>
                    <a:cubicBezTo>
                      <a:pt x="12811" y="6721"/>
                      <a:pt x="13027" y="6739"/>
                      <a:pt x="13241" y="6774"/>
                    </a:cubicBezTo>
                    <a:cubicBezTo>
                      <a:pt x="15058" y="7069"/>
                      <a:pt x="16235" y="8557"/>
                      <a:pt x="16235" y="10223"/>
                    </a:cubicBezTo>
                    <a:lnTo>
                      <a:pt x="16235" y="16234"/>
                    </a:lnTo>
                    <a:cubicBezTo>
                      <a:pt x="16235" y="16544"/>
                      <a:pt x="15985" y="16793"/>
                      <a:pt x="15676" y="16793"/>
                    </a:cubicBezTo>
                    <a:lnTo>
                      <a:pt x="13441" y="16793"/>
                    </a:lnTo>
                    <a:cubicBezTo>
                      <a:pt x="13133" y="16793"/>
                      <a:pt x="12884" y="16544"/>
                      <a:pt x="12884" y="16234"/>
                    </a:cubicBezTo>
                    <a:lnTo>
                      <a:pt x="12884" y="11209"/>
                    </a:lnTo>
                    <a:cubicBezTo>
                      <a:pt x="12884" y="10593"/>
                      <a:pt x="12382" y="10091"/>
                      <a:pt x="11766" y="10091"/>
                    </a:cubicBezTo>
                    <a:cubicBezTo>
                      <a:pt x="11150" y="10091"/>
                      <a:pt x="10650" y="10593"/>
                      <a:pt x="10650" y="11209"/>
                    </a:cubicBezTo>
                    <a:lnTo>
                      <a:pt x="10650" y="16234"/>
                    </a:lnTo>
                    <a:cubicBezTo>
                      <a:pt x="10650" y="16544"/>
                      <a:pt x="10399" y="16793"/>
                      <a:pt x="10091" y="16793"/>
                    </a:cubicBezTo>
                    <a:lnTo>
                      <a:pt x="7857" y="16793"/>
                    </a:lnTo>
                    <a:cubicBezTo>
                      <a:pt x="7547" y="16793"/>
                      <a:pt x="7298" y="16544"/>
                      <a:pt x="7298" y="16234"/>
                    </a:cubicBezTo>
                    <a:lnTo>
                      <a:pt x="7298" y="7299"/>
                    </a:lnTo>
                    <a:cubicBezTo>
                      <a:pt x="7298" y="6989"/>
                      <a:pt x="7547" y="6740"/>
                      <a:pt x="7857" y="6740"/>
                    </a:cubicBezTo>
                    <a:lnTo>
                      <a:pt x="10091" y="6740"/>
                    </a:lnTo>
                    <a:cubicBezTo>
                      <a:pt x="10377" y="6740"/>
                      <a:pt x="10613" y="6956"/>
                      <a:pt x="10644" y="7234"/>
                    </a:cubicBezTo>
                    <a:cubicBezTo>
                      <a:pt x="11219" y="6901"/>
                      <a:pt x="11901" y="6721"/>
                      <a:pt x="12596" y="6721"/>
                    </a:cubicBezTo>
                    <a:close/>
                    <a:moveTo>
                      <a:pt x="2831" y="0"/>
                    </a:moveTo>
                    <a:cubicBezTo>
                      <a:pt x="1290" y="0"/>
                      <a:pt x="0" y="1290"/>
                      <a:pt x="0" y="2831"/>
                    </a:cubicBezTo>
                    <a:lnTo>
                      <a:pt x="0" y="16234"/>
                    </a:lnTo>
                    <a:cubicBezTo>
                      <a:pt x="0" y="17775"/>
                      <a:pt x="1290" y="19065"/>
                      <a:pt x="2831" y="19065"/>
                    </a:cubicBezTo>
                    <a:lnTo>
                      <a:pt x="16235" y="19065"/>
                    </a:lnTo>
                    <a:cubicBezTo>
                      <a:pt x="17774" y="19065"/>
                      <a:pt x="19065" y="17775"/>
                      <a:pt x="19065" y="16234"/>
                    </a:cubicBezTo>
                    <a:lnTo>
                      <a:pt x="19065" y="2831"/>
                    </a:lnTo>
                    <a:cubicBezTo>
                      <a:pt x="19065" y="1290"/>
                      <a:pt x="17774" y="0"/>
                      <a:pt x="162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56"/>
              <p:cNvSpPr/>
              <p:nvPr/>
            </p:nvSpPr>
            <p:spPr>
              <a:xfrm>
                <a:off x="1555413" y="1886846"/>
                <a:ext cx="139912" cy="163558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7837" extrusionOk="0">
                    <a:moveTo>
                      <a:pt x="4182" y="0"/>
                    </a:moveTo>
                    <a:cubicBezTo>
                      <a:pt x="3474" y="0"/>
                      <a:pt x="2782" y="261"/>
                      <a:pt x="2332" y="711"/>
                    </a:cubicBezTo>
                    <a:cubicBezTo>
                      <a:pt x="2108" y="935"/>
                      <a:pt x="1938" y="1142"/>
                      <a:pt x="1686" y="1142"/>
                    </a:cubicBezTo>
                    <a:cubicBezTo>
                      <a:pt x="1618" y="1142"/>
                      <a:pt x="1544" y="1127"/>
                      <a:pt x="1462" y="1093"/>
                    </a:cubicBezTo>
                    <a:cubicBezTo>
                      <a:pt x="1253" y="1006"/>
                      <a:pt x="1117" y="803"/>
                      <a:pt x="1117" y="576"/>
                    </a:cubicBezTo>
                    <a:lnTo>
                      <a:pt x="1117" y="17"/>
                    </a:lnTo>
                    <a:lnTo>
                      <a:pt x="1" y="17"/>
                    </a:lnTo>
                    <a:lnTo>
                      <a:pt x="1" y="7836"/>
                    </a:lnTo>
                    <a:lnTo>
                      <a:pt x="1117" y="7836"/>
                    </a:lnTo>
                    <a:lnTo>
                      <a:pt x="1117" y="3370"/>
                    </a:lnTo>
                    <a:cubicBezTo>
                      <a:pt x="1117" y="2137"/>
                      <a:pt x="2120" y="1135"/>
                      <a:pt x="3351" y="1135"/>
                    </a:cubicBezTo>
                    <a:cubicBezTo>
                      <a:pt x="4584" y="1135"/>
                      <a:pt x="5585" y="2137"/>
                      <a:pt x="5585" y="3370"/>
                    </a:cubicBezTo>
                    <a:lnTo>
                      <a:pt x="5585" y="7836"/>
                    </a:lnTo>
                    <a:lnTo>
                      <a:pt x="6703" y="7836"/>
                    </a:lnTo>
                    <a:lnTo>
                      <a:pt x="6703" y="2384"/>
                    </a:lnTo>
                    <a:cubicBezTo>
                      <a:pt x="6703" y="1266"/>
                      <a:pt x="5932" y="245"/>
                      <a:pt x="4648" y="38"/>
                    </a:cubicBezTo>
                    <a:cubicBezTo>
                      <a:pt x="4493" y="13"/>
                      <a:pt x="4337" y="0"/>
                      <a:pt x="41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6"/>
              <p:cNvSpPr/>
              <p:nvPr/>
            </p:nvSpPr>
            <p:spPr>
              <a:xfrm>
                <a:off x="1462169" y="1887200"/>
                <a:ext cx="23354" cy="163203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820" extrusionOk="0">
                    <a:moveTo>
                      <a:pt x="0" y="0"/>
                    </a:moveTo>
                    <a:lnTo>
                      <a:pt x="0" y="7819"/>
                    </a:lnTo>
                    <a:lnTo>
                      <a:pt x="1118" y="781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6"/>
            <p:cNvGrpSpPr/>
            <p:nvPr/>
          </p:nvGrpSpPr>
          <p:grpSpPr>
            <a:xfrm>
              <a:off x="3847133" y="2884537"/>
              <a:ext cx="387681" cy="387661"/>
              <a:chOff x="266768" y="1721375"/>
              <a:chExt cx="397907" cy="397887"/>
            </a:xfrm>
          </p:grpSpPr>
          <p:sp>
            <p:nvSpPr>
              <p:cNvPr id="787" name="Google Shape;787;p56"/>
              <p:cNvSpPr/>
              <p:nvPr/>
            </p:nvSpPr>
            <p:spPr>
              <a:xfrm>
                <a:off x="454843" y="1791037"/>
                <a:ext cx="136218" cy="328222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15727" extrusionOk="0">
                    <a:moveTo>
                      <a:pt x="4957" y="1"/>
                    </a:moveTo>
                    <a:cubicBezTo>
                      <a:pt x="4645" y="1"/>
                      <a:pt x="4336" y="24"/>
                      <a:pt x="4028" y="69"/>
                    </a:cubicBezTo>
                    <a:cubicBezTo>
                      <a:pt x="2588" y="280"/>
                      <a:pt x="1700" y="890"/>
                      <a:pt x="1675" y="2250"/>
                    </a:cubicBezTo>
                    <a:lnTo>
                      <a:pt x="1675" y="5040"/>
                    </a:lnTo>
                    <a:cubicBezTo>
                      <a:pt x="1675" y="5348"/>
                      <a:pt x="1426" y="5599"/>
                      <a:pt x="1118" y="5599"/>
                    </a:cubicBezTo>
                    <a:lnTo>
                      <a:pt x="0" y="5599"/>
                    </a:lnTo>
                    <a:lnTo>
                      <a:pt x="0" y="6715"/>
                    </a:lnTo>
                    <a:lnTo>
                      <a:pt x="1118" y="6715"/>
                    </a:lnTo>
                    <a:cubicBezTo>
                      <a:pt x="1426" y="6715"/>
                      <a:pt x="1675" y="6965"/>
                      <a:pt x="1675" y="7274"/>
                    </a:cubicBezTo>
                    <a:lnTo>
                      <a:pt x="1675" y="15727"/>
                    </a:lnTo>
                    <a:lnTo>
                      <a:pt x="3352" y="15727"/>
                    </a:lnTo>
                    <a:lnTo>
                      <a:pt x="3352" y="7274"/>
                    </a:lnTo>
                    <a:cubicBezTo>
                      <a:pt x="3352" y="6965"/>
                      <a:pt x="3602" y="6715"/>
                      <a:pt x="3910" y="6715"/>
                    </a:cubicBezTo>
                    <a:lnTo>
                      <a:pt x="5709" y="6715"/>
                    </a:lnTo>
                    <a:lnTo>
                      <a:pt x="5987" y="5599"/>
                    </a:lnTo>
                    <a:lnTo>
                      <a:pt x="3910" y="5599"/>
                    </a:lnTo>
                    <a:cubicBezTo>
                      <a:pt x="3602" y="5599"/>
                      <a:pt x="3352" y="5348"/>
                      <a:pt x="3352" y="5040"/>
                    </a:cubicBezTo>
                    <a:lnTo>
                      <a:pt x="3352" y="3253"/>
                    </a:lnTo>
                    <a:cubicBezTo>
                      <a:pt x="3352" y="2316"/>
                      <a:pt x="3942" y="1677"/>
                      <a:pt x="4968" y="1504"/>
                    </a:cubicBezTo>
                    <a:cubicBezTo>
                      <a:pt x="5157" y="1473"/>
                      <a:pt x="5339" y="1460"/>
                      <a:pt x="5511" y="1460"/>
                    </a:cubicBezTo>
                    <a:cubicBezTo>
                      <a:pt x="5810" y="1460"/>
                      <a:pt x="6082" y="1498"/>
                      <a:pt x="6324" y="1546"/>
                    </a:cubicBezTo>
                    <a:lnTo>
                      <a:pt x="6526" y="182"/>
                    </a:lnTo>
                    <a:cubicBezTo>
                      <a:pt x="5988" y="62"/>
                      <a:pt x="5468" y="1"/>
                      <a:pt x="4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6"/>
              <p:cNvSpPr/>
              <p:nvPr/>
            </p:nvSpPr>
            <p:spPr>
              <a:xfrm>
                <a:off x="266768" y="1721375"/>
                <a:ext cx="397907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6" h="19065" extrusionOk="0">
                    <a:moveTo>
                      <a:pt x="2794" y="0"/>
                    </a:moveTo>
                    <a:cubicBezTo>
                      <a:pt x="1255" y="0"/>
                      <a:pt x="1" y="1253"/>
                      <a:pt x="1" y="2793"/>
                    </a:cubicBezTo>
                    <a:lnTo>
                      <a:pt x="1" y="16271"/>
                    </a:lnTo>
                    <a:cubicBezTo>
                      <a:pt x="1" y="17812"/>
                      <a:pt x="1255" y="19065"/>
                      <a:pt x="2794" y="19065"/>
                    </a:cubicBezTo>
                    <a:lnTo>
                      <a:pt x="9571" y="19065"/>
                    </a:lnTo>
                    <a:lnTo>
                      <a:pt x="9571" y="11171"/>
                    </a:lnTo>
                    <a:lnTo>
                      <a:pt x="8453" y="11171"/>
                    </a:lnTo>
                    <a:cubicBezTo>
                      <a:pt x="8145" y="11171"/>
                      <a:pt x="7896" y="10920"/>
                      <a:pt x="7896" y="10612"/>
                    </a:cubicBezTo>
                    <a:lnTo>
                      <a:pt x="7896" y="8378"/>
                    </a:lnTo>
                    <a:cubicBezTo>
                      <a:pt x="7896" y="8070"/>
                      <a:pt x="8145" y="7819"/>
                      <a:pt x="8453" y="7819"/>
                    </a:cubicBezTo>
                    <a:lnTo>
                      <a:pt x="9571" y="7819"/>
                    </a:lnTo>
                    <a:lnTo>
                      <a:pt x="9571" y="5836"/>
                    </a:lnTo>
                    <a:cubicBezTo>
                      <a:pt x="9571" y="3710"/>
                      <a:pt x="10741" y="2615"/>
                      <a:pt x="12878" y="2302"/>
                    </a:cubicBezTo>
                    <a:cubicBezTo>
                      <a:pt x="13231" y="2249"/>
                      <a:pt x="13591" y="2223"/>
                      <a:pt x="13956" y="2223"/>
                    </a:cubicBezTo>
                    <a:cubicBezTo>
                      <a:pt x="14725" y="2223"/>
                      <a:pt x="15517" y="2339"/>
                      <a:pt x="16318" y="2567"/>
                    </a:cubicBezTo>
                    <a:cubicBezTo>
                      <a:pt x="16589" y="2643"/>
                      <a:pt x="16759" y="2908"/>
                      <a:pt x="16718" y="3186"/>
                    </a:cubicBezTo>
                    <a:lnTo>
                      <a:pt x="16352" y="5650"/>
                    </a:lnTo>
                    <a:cubicBezTo>
                      <a:pt x="16329" y="5806"/>
                      <a:pt x="16240" y="5944"/>
                      <a:pt x="16111" y="6031"/>
                    </a:cubicBezTo>
                    <a:cubicBezTo>
                      <a:pt x="16006" y="6102"/>
                      <a:pt x="15912" y="6127"/>
                      <a:pt x="15818" y="6127"/>
                    </a:cubicBezTo>
                    <a:cubicBezTo>
                      <a:pt x="15717" y="6127"/>
                      <a:pt x="15614" y="6098"/>
                      <a:pt x="15494" y="6068"/>
                    </a:cubicBezTo>
                    <a:cubicBezTo>
                      <a:pt x="15202" y="5995"/>
                      <a:pt x="14879" y="5914"/>
                      <a:pt x="14527" y="5914"/>
                    </a:cubicBezTo>
                    <a:cubicBezTo>
                      <a:pt x="14409" y="5914"/>
                      <a:pt x="14289" y="5923"/>
                      <a:pt x="14165" y="5944"/>
                    </a:cubicBezTo>
                    <a:cubicBezTo>
                      <a:pt x="13534" y="6050"/>
                      <a:pt x="13481" y="6333"/>
                      <a:pt x="13481" y="6590"/>
                    </a:cubicBezTo>
                    <a:lnTo>
                      <a:pt x="13481" y="7819"/>
                    </a:lnTo>
                    <a:lnTo>
                      <a:pt x="15715" y="7819"/>
                    </a:lnTo>
                    <a:cubicBezTo>
                      <a:pt x="15887" y="7819"/>
                      <a:pt x="16048" y="7899"/>
                      <a:pt x="16154" y="8035"/>
                    </a:cubicBezTo>
                    <a:cubicBezTo>
                      <a:pt x="16260" y="8169"/>
                      <a:pt x="16297" y="8346"/>
                      <a:pt x="16256" y="8513"/>
                    </a:cubicBezTo>
                    <a:lnTo>
                      <a:pt x="15697" y="10747"/>
                    </a:lnTo>
                    <a:cubicBezTo>
                      <a:pt x="15635" y="10996"/>
                      <a:pt x="15412" y="11170"/>
                      <a:pt x="15156" y="11170"/>
                    </a:cubicBezTo>
                    <a:lnTo>
                      <a:pt x="13481" y="11170"/>
                    </a:lnTo>
                    <a:lnTo>
                      <a:pt x="13481" y="19065"/>
                    </a:lnTo>
                    <a:lnTo>
                      <a:pt x="16272" y="19065"/>
                    </a:lnTo>
                    <a:cubicBezTo>
                      <a:pt x="17813" y="19065"/>
                      <a:pt x="19066" y="17810"/>
                      <a:pt x="19066" y="16271"/>
                    </a:cubicBezTo>
                    <a:lnTo>
                      <a:pt x="19066" y="2793"/>
                    </a:lnTo>
                    <a:cubicBezTo>
                      <a:pt x="19066" y="1253"/>
                      <a:pt x="17813" y="0"/>
                      <a:pt x="16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56"/>
            <p:cNvGrpSpPr/>
            <p:nvPr/>
          </p:nvGrpSpPr>
          <p:grpSpPr>
            <a:xfrm>
              <a:off x="4378214" y="2884537"/>
              <a:ext cx="387641" cy="387661"/>
              <a:chOff x="864491" y="1723250"/>
              <a:chExt cx="397866" cy="397887"/>
            </a:xfrm>
          </p:grpSpPr>
          <p:sp>
            <p:nvSpPr>
              <p:cNvPr id="790" name="Google Shape;790;p56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6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6"/>
              <p:cNvSpPr/>
              <p:nvPr/>
            </p:nvSpPr>
            <p:spPr>
              <a:xfrm>
                <a:off x="864491" y="1723250"/>
                <a:ext cx="397866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4" h="19065" extrusionOk="0">
                    <a:moveTo>
                      <a:pt x="14000" y="2271"/>
                    </a:moveTo>
                    <a:cubicBezTo>
                      <a:pt x="15539" y="2271"/>
                      <a:pt x="16794" y="3524"/>
                      <a:pt x="16794" y="5065"/>
                    </a:cubicBezTo>
                    <a:lnTo>
                      <a:pt x="16794" y="14000"/>
                    </a:lnTo>
                    <a:cubicBezTo>
                      <a:pt x="16794" y="15541"/>
                      <a:pt x="15539" y="16793"/>
                      <a:pt x="14000" y="16793"/>
                    </a:cubicBezTo>
                    <a:lnTo>
                      <a:pt x="5063" y="16793"/>
                    </a:lnTo>
                    <a:cubicBezTo>
                      <a:pt x="3524" y="16793"/>
                      <a:pt x="2272" y="15541"/>
                      <a:pt x="2272" y="14000"/>
                    </a:cubicBezTo>
                    <a:lnTo>
                      <a:pt x="2272" y="5065"/>
                    </a:lnTo>
                    <a:cubicBezTo>
                      <a:pt x="2272" y="3524"/>
                      <a:pt x="3524" y="2271"/>
                      <a:pt x="5063" y="2271"/>
                    </a:cubicBezTo>
                    <a:close/>
                    <a:moveTo>
                      <a:pt x="2829" y="0"/>
                    </a:moveTo>
                    <a:cubicBezTo>
                      <a:pt x="1290" y="0"/>
                      <a:pt x="0" y="1290"/>
                      <a:pt x="0" y="2831"/>
                    </a:cubicBezTo>
                    <a:lnTo>
                      <a:pt x="0" y="16234"/>
                    </a:lnTo>
                    <a:cubicBezTo>
                      <a:pt x="0" y="17775"/>
                      <a:pt x="1290" y="19065"/>
                      <a:pt x="2829" y="19065"/>
                    </a:cubicBezTo>
                    <a:lnTo>
                      <a:pt x="16235" y="19065"/>
                    </a:lnTo>
                    <a:cubicBezTo>
                      <a:pt x="17774" y="19065"/>
                      <a:pt x="19063" y="17775"/>
                      <a:pt x="19063" y="16234"/>
                    </a:cubicBezTo>
                    <a:lnTo>
                      <a:pt x="19063" y="2831"/>
                    </a:lnTo>
                    <a:cubicBezTo>
                      <a:pt x="19063" y="1290"/>
                      <a:pt x="17774" y="0"/>
                      <a:pt x="162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687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D1D490-C5EC-479F-8671-186D8B37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852150"/>
            <a:ext cx="5358330" cy="119160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UNTUK MELIHAT TINGKAT KEMATANGAN PENERAPAN NILAI DASAR, KODE ETIK DAN KODE PERILAKU PEGAWAI ASN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BCD956-A998-4599-AB17-A7DE56711D7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2420" y="1960082"/>
            <a:ext cx="2965005" cy="1046700"/>
          </a:xfrm>
        </p:spPr>
        <p:txBody>
          <a:bodyPr/>
          <a:lstStyle/>
          <a:p>
            <a:pPr algn="l"/>
            <a:r>
              <a:rPr lang="en-US" sz="2800" dirty="0"/>
              <a:t>TUJUAN PENGUKURAN NKK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201DEE2-BC18-4575-97B9-6A84C3517F14}"/>
              </a:ext>
            </a:extLst>
          </p:cNvPr>
          <p:cNvSpPr txBox="1">
            <a:spLocks/>
          </p:cNvSpPr>
          <p:nvPr/>
        </p:nvSpPr>
        <p:spPr>
          <a:xfrm>
            <a:off x="3412290" y="1759780"/>
            <a:ext cx="55011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45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7B1D06C-51A2-4B78-814A-12493475C6C7}"/>
              </a:ext>
            </a:extLst>
          </p:cNvPr>
          <p:cNvSpPr txBox="1">
            <a:spLocks/>
          </p:cNvSpPr>
          <p:nvPr/>
        </p:nvSpPr>
        <p:spPr>
          <a:xfrm>
            <a:off x="7953810" y="2799137"/>
            <a:ext cx="55011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45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C21138-4D42-44B1-982A-AD3520DECFDE}"/>
              </a:ext>
            </a:extLst>
          </p:cNvPr>
          <p:cNvGrpSpPr/>
          <p:nvPr/>
        </p:nvGrpSpPr>
        <p:grpSpPr>
          <a:xfrm>
            <a:off x="70239" y="-96248"/>
            <a:ext cx="2242431" cy="1190172"/>
            <a:chOff x="70239" y="-96248"/>
            <a:chExt cx="2242431" cy="11901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B8C824-1C76-4B2E-8DCE-B932B9D57F30}"/>
                </a:ext>
              </a:extLst>
            </p:cNvPr>
            <p:cNvSpPr/>
            <p:nvPr/>
          </p:nvSpPr>
          <p:spPr>
            <a:xfrm>
              <a:off x="1041400" y="-96248"/>
              <a:ext cx="1271270" cy="1190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568697D-422F-41CF-8275-FBCAD0CFC5AA}"/>
                </a:ext>
              </a:extLst>
            </p:cNvPr>
            <p:cNvGrpSpPr/>
            <p:nvPr/>
          </p:nvGrpSpPr>
          <p:grpSpPr>
            <a:xfrm>
              <a:off x="70239" y="239020"/>
              <a:ext cx="2168832" cy="633050"/>
              <a:chOff x="12182" y="108391"/>
              <a:chExt cx="2168832" cy="633050"/>
            </a:xfrm>
          </p:grpSpPr>
          <p:pic>
            <p:nvPicPr>
              <p:cNvPr id="18" name="Picture 3" descr="D:\KASN\PEKERJAAN 2021\12. DESEMBER 2021\ISO SMAP 37001\LOGO SMAP KASN\Logo ISO 37001 + TULISAN SMAP.png">
                <a:extLst>
                  <a:ext uri="{FF2B5EF4-FFF2-40B4-BE49-F238E27FC236}">
                    <a16:creationId xmlns:a16="http://schemas.microsoft.com/office/drawing/2014/main" id="{35C37970-A473-4C8D-B566-6EC13FA60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2" y="108391"/>
                <a:ext cx="636071" cy="633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06EAD26-4AB6-4B05-B573-CAB248F1A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038" y="255384"/>
                <a:ext cx="634976" cy="27750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7FF19DB-3CC0-493F-A74A-DC281B4C4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287" y="180834"/>
                <a:ext cx="927823" cy="3530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589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D1D490-C5EC-479F-8671-186D8B37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50" y="1852150"/>
            <a:ext cx="5358330" cy="1191600"/>
          </a:xfrm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UNTUK MENJAGA MARTABAT DAN KEHORMATAN PEGAWAI ASN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BCD956-A998-4599-AB17-A7DE56711D7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2420" y="1960082"/>
            <a:ext cx="2965005" cy="1046700"/>
          </a:xfrm>
        </p:spPr>
        <p:txBody>
          <a:bodyPr/>
          <a:lstStyle/>
          <a:p>
            <a:pPr algn="l"/>
            <a:r>
              <a:rPr lang="en-US" sz="2800" dirty="0"/>
              <a:t>KEGUNAAN PENGUKURAN NKK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4B9CB4D-A9CC-40DE-A439-A69D207A6AED}"/>
              </a:ext>
            </a:extLst>
          </p:cNvPr>
          <p:cNvSpPr txBox="1">
            <a:spLocks/>
          </p:cNvSpPr>
          <p:nvPr/>
        </p:nvSpPr>
        <p:spPr>
          <a:xfrm>
            <a:off x="3412290" y="1852150"/>
            <a:ext cx="55011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45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7BE600C-A0FE-4A24-9E4D-D113E5A8D96F}"/>
              </a:ext>
            </a:extLst>
          </p:cNvPr>
          <p:cNvSpPr txBox="1">
            <a:spLocks/>
          </p:cNvSpPr>
          <p:nvPr/>
        </p:nvSpPr>
        <p:spPr>
          <a:xfrm>
            <a:off x="7961430" y="2704660"/>
            <a:ext cx="55011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45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22B062-82E2-4E7B-866A-73C06CE4DB50}"/>
              </a:ext>
            </a:extLst>
          </p:cNvPr>
          <p:cNvGrpSpPr/>
          <p:nvPr/>
        </p:nvGrpSpPr>
        <p:grpSpPr>
          <a:xfrm>
            <a:off x="70239" y="-96248"/>
            <a:ext cx="2242431" cy="1190172"/>
            <a:chOff x="70239" y="-96248"/>
            <a:chExt cx="2242431" cy="11901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A2CC05-8FD7-43EE-AD63-B01ED62FECB3}"/>
                </a:ext>
              </a:extLst>
            </p:cNvPr>
            <p:cNvSpPr/>
            <p:nvPr/>
          </p:nvSpPr>
          <p:spPr>
            <a:xfrm>
              <a:off x="1041400" y="-96248"/>
              <a:ext cx="1271270" cy="1190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B2E306-11F8-491B-93F2-77D74BFFC6D4}"/>
                </a:ext>
              </a:extLst>
            </p:cNvPr>
            <p:cNvGrpSpPr/>
            <p:nvPr/>
          </p:nvGrpSpPr>
          <p:grpSpPr>
            <a:xfrm>
              <a:off x="70239" y="239020"/>
              <a:ext cx="2168832" cy="633050"/>
              <a:chOff x="12182" y="108391"/>
              <a:chExt cx="2168832" cy="633050"/>
            </a:xfrm>
          </p:grpSpPr>
          <p:pic>
            <p:nvPicPr>
              <p:cNvPr id="17" name="Picture 3" descr="D:\KASN\PEKERJAAN 2021\12. DESEMBER 2021\ISO SMAP 37001\LOGO SMAP KASN\Logo ISO 37001 + TULISAN SMAP.png">
                <a:extLst>
                  <a:ext uri="{FF2B5EF4-FFF2-40B4-BE49-F238E27FC236}">
                    <a16:creationId xmlns:a16="http://schemas.microsoft.com/office/drawing/2014/main" id="{587B7B0C-F343-461D-ACC2-25DCF056CD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2" y="108391"/>
                <a:ext cx="636071" cy="633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DE15C1-4A0A-4FDC-AE69-5020EBC29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038" y="255384"/>
                <a:ext cx="634976" cy="27750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D0DBA5-A7C7-423B-B051-5863F371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287" y="180834"/>
                <a:ext cx="927823" cy="3530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319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/>
          <p:nvPr/>
        </p:nvSpPr>
        <p:spPr>
          <a:xfrm>
            <a:off x="1407725" y="1831663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2"/>
          <p:cNvSpPr/>
          <p:nvPr/>
        </p:nvSpPr>
        <p:spPr>
          <a:xfrm>
            <a:off x="3285450" y="1831663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2"/>
          <p:cNvSpPr/>
          <p:nvPr/>
        </p:nvSpPr>
        <p:spPr>
          <a:xfrm>
            <a:off x="5163175" y="1831663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2"/>
          <p:cNvSpPr/>
          <p:nvPr/>
        </p:nvSpPr>
        <p:spPr>
          <a:xfrm>
            <a:off x="7040900" y="1831663"/>
            <a:ext cx="695400" cy="677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42"/>
          <p:cNvSpPr txBox="1">
            <a:spLocks noGrp="1"/>
          </p:cNvSpPr>
          <p:nvPr>
            <p:ph type="title"/>
          </p:nvPr>
        </p:nvSpPr>
        <p:spPr>
          <a:xfrm>
            <a:off x="190394" y="829178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URGENSI</a:t>
            </a:r>
            <a:r>
              <a:rPr lang="en-US" dirty="0">
                <a:solidFill>
                  <a:srgbClr val="323366"/>
                </a:solidFill>
              </a:rPr>
              <a:t> PENGUKURAN </a:t>
            </a:r>
            <a:r>
              <a:rPr lang="en-US" dirty="0">
                <a:solidFill>
                  <a:srgbClr val="FABA4D"/>
                </a:solidFill>
              </a:rPr>
              <a:t>NKK</a:t>
            </a:r>
          </a:p>
        </p:txBody>
      </p:sp>
      <p:sp>
        <p:nvSpPr>
          <p:cNvPr id="432" name="Google Shape;432;p42"/>
          <p:cNvSpPr txBox="1"/>
          <p:nvPr/>
        </p:nvSpPr>
        <p:spPr>
          <a:xfrm>
            <a:off x="1093037" y="2725925"/>
            <a:ext cx="1324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PEDOMAN</a:t>
            </a:r>
            <a:endParaRPr sz="16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886113" y="3131662"/>
            <a:ext cx="1884900" cy="117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Sebagai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highlight>
                  <a:srgbClr val="00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pedoman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bagi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IP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dalam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kebijakan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penerapan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nilai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dasar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etik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perilaku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bagi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pegawai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ASN di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lembaganya</a:t>
            </a:r>
            <a:endParaRPr lang="en-US" sz="11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4" name="Google Shape;434;p42"/>
          <p:cNvSpPr txBox="1"/>
          <p:nvPr/>
        </p:nvSpPr>
        <p:spPr>
          <a:xfrm>
            <a:off x="2970762" y="2725925"/>
            <a:ext cx="1465714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DUKUNGAN</a:t>
            </a:r>
            <a:endParaRPr sz="16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42"/>
          <p:cNvSpPr txBox="1"/>
          <p:nvPr/>
        </p:nvSpPr>
        <p:spPr>
          <a:xfrm>
            <a:off x="2829848" y="3131662"/>
            <a:ext cx="1884900" cy="144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accent1"/>
                </a:solidFill>
                <a:highlight>
                  <a:srgbClr val="00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Dukungan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penguatan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sosialisasi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nilai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dasar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etik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perilaku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bagi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pegawai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ASN di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lembaganya</a:t>
            </a:r>
            <a:endParaRPr lang="en-US" sz="11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6" name="Google Shape;436;p42"/>
          <p:cNvSpPr txBox="1"/>
          <p:nvPr/>
        </p:nvSpPr>
        <p:spPr>
          <a:xfrm>
            <a:off x="4778018" y="2725925"/>
            <a:ext cx="1465714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DORONGAN</a:t>
            </a:r>
            <a:endParaRPr sz="16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42"/>
          <p:cNvSpPr txBox="1"/>
          <p:nvPr/>
        </p:nvSpPr>
        <p:spPr>
          <a:xfrm>
            <a:off x="4696806" y="3131662"/>
            <a:ext cx="1884900" cy="159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Sebagai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upaya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untuk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 </a:t>
            </a:r>
            <a:r>
              <a:rPr lang="en-US" sz="1100" dirty="0" err="1">
                <a:solidFill>
                  <a:schemeClr val="accent1"/>
                </a:solidFill>
                <a:highlight>
                  <a:srgbClr val="00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mendorong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penegakan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kepatuhan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nilai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dasar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etik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perilaku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ASN di IP masing-masing</a:t>
            </a:r>
          </a:p>
        </p:txBody>
      </p:sp>
      <p:sp>
        <p:nvSpPr>
          <p:cNvPr id="438" name="Google Shape;438;p42"/>
          <p:cNvSpPr txBox="1"/>
          <p:nvPr/>
        </p:nvSpPr>
        <p:spPr>
          <a:xfrm>
            <a:off x="6726212" y="2725925"/>
            <a:ext cx="1324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MASUKAN</a:t>
            </a:r>
            <a:endParaRPr sz="16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42"/>
          <p:cNvSpPr txBox="1"/>
          <p:nvPr/>
        </p:nvSpPr>
        <p:spPr>
          <a:xfrm>
            <a:off x="6616614" y="3131662"/>
            <a:ext cx="1884900" cy="144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Sebagai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highlight>
                  <a:srgbClr val="00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masukan</a:t>
            </a:r>
            <a:r>
              <a:rPr lang="en-US" sz="1100" dirty="0">
                <a:solidFill>
                  <a:schemeClr val="accent1"/>
                </a:solidFill>
                <a:highlight>
                  <a:srgbClr val="00FF00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 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kegiatan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monev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keberlanjutan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penerapan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nilai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dasar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etik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kode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perilaku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ASN yang 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efektif</a:t>
            </a:r>
            <a:r>
              <a:rPr lang="en-US" sz="1100" dirty="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dan </a:t>
            </a:r>
            <a:r>
              <a:rPr lang="en-US" sz="1100" dirty="0" err="1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efisien</a:t>
            </a:r>
            <a:endParaRPr lang="en-US" sz="1100" dirty="0">
              <a:solidFill>
                <a:schemeClr val="accen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443" name="Google Shape;443;p42"/>
          <p:cNvGrpSpPr/>
          <p:nvPr/>
        </p:nvGrpSpPr>
        <p:grpSpPr>
          <a:xfrm>
            <a:off x="5340788" y="2021322"/>
            <a:ext cx="340204" cy="298116"/>
            <a:chOff x="899850" y="871450"/>
            <a:chExt cx="483175" cy="423400"/>
          </a:xfrm>
        </p:grpSpPr>
        <p:sp>
          <p:nvSpPr>
            <p:cNvPr id="444" name="Google Shape;444;p42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5" name="Google Shape;445;p42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8" name="Google Shape;448;p42"/>
          <p:cNvGrpSpPr/>
          <p:nvPr/>
        </p:nvGrpSpPr>
        <p:grpSpPr>
          <a:xfrm>
            <a:off x="3494002" y="2000765"/>
            <a:ext cx="278296" cy="339253"/>
            <a:chOff x="3907325" y="2620775"/>
            <a:chExt cx="395250" cy="481825"/>
          </a:xfrm>
        </p:grpSpPr>
        <p:sp>
          <p:nvSpPr>
            <p:cNvPr id="449" name="Google Shape;449;p42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3" name="Google Shape;453;p42"/>
          <p:cNvGrpSpPr/>
          <p:nvPr/>
        </p:nvGrpSpPr>
        <p:grpSpPr>
          <a:xfrm>
            <a:off x="1579153" y="2000598"/>
            <a:ext cx="346347" cy="339623"/>
            <a:chOff x="1490050" y="3805975"/>
            <a:chExt cx="491900" cy="482350"/>
          </a:xfrm>
        </p:grpSpPr>
        <p:sp>
          <p:nvSpPr>
            <p:cNvPr id="454" name="Google Shape;454;p42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3" name="Graphic 2" descr="Puzzle pieces">
            <a:extLst>
              <a:ext uri="{FF2B5EF4-FFF2-40B4-BE49-F238E27FC236}">
                <a16:creationId xmlns:a16="http://schemas.microsoft.com/office/drawing/2014/main" id="{A1E93154-4876-467D-B038-CB489D82E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497" y="1862260"/>
            <a:ext cx="616206" cy="6162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D7FA919-5BF0-4F84-9775-454373DA8C5E}"/>
              </a:ext>
            </a:extLst>
          </p:cNvPr>
          <p:cNvGrpSpPr/>
          <p:nvPr/>
        </p:nvGrpSpPr>
        <p:grpSpPr>
          <a:xfrm>
            <a:off x="12182" y="108391"/>
            <a:ext cx="2168832" cy="633050"/>
            <a:chOff x="12182" y="108391"/>
            <a:chExt cx="2168832" cy="633050"/>
          </a:xfrm>
        </p:grpSpPr>
        <p:pic>
          <p:nvPicPr>
            <p:cNvPr id="36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E4217B2C-97F9-4D11-83FF-24CA49BE4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" y="108391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85769-11DC-459A-8B40-D41E833D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038" y="255384"/>
              <a:ext cx="634976" cy="2775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EEBA845-EF5E-4A25-A4D7-22BFE03B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287" y="18083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63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8D42552-89B5-45AD-B2F9-C318E9AB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41161"/>
            <a:ext cx="5252629" cy="3416400"/>
          </a:xfrm>
        </p:spPr>
        <p:txBody>
          <a:bodyPr/>
          <a:lstStyle/>
          <a:p>
            <a:pPr>
              <a:buSzPct val="100000"/>
            </a:pPr>
            <a:r>
              <a:rPr lang="en-US" sz="1400" dirty="0" err="1"/>
              <a:t>Pengukuran</a:t>
            </a:r>
            <a:r>
              <a:rPr lang="en-US" sz="1400" dirty="0"/>
              <a:t> </a:t>
            </a:r>
            <a:r>
              <a:rPr lang="en-US" sz="1400" dirty="0" err="1"/>
              <a:t>menggunakan</a:t>
            </a:r>
            <a:r>
              <a:rPr lang="en-US" sz="1400" dirty="0"/>
              <a:t> </a:t>
            </a:r>
            <a:r>
              <a:rPr lang="en-US" sz="1400" dirty="0" err="1">
                <a:highlight>
                  <a:srgbClr val="FFFF00"/>
                </a:highlight>
              </a:rPr>
              <a:t>sistem</a:t>
            </a:r>
            <a:r>
              <a:rPr lang="en-US" sz="1400" dirty="0">
                <a:highlight>
                  <a:srgbClr val="FFFF00"/>
                </a:highlight>
              </a:rPr>
              <a:t> </a:t>
            </a:r>
            <a:r>
              <a:rPr lang="en-US" sz="1400" dirty="0" err="1">
                <a:highlight>
                  <a:srgbClr val="FFFF00"/>
                </a:highlight>
              </a:rPr>
              <a:t>skor</a:t>
            </a:r>
            <a:r>
              <a:rPr lang="en-US" sz="1400" dirty="0">
                <a:highlight>
                  <a:srgbClr val="FFFF00"/>
                </a:highlight>
              </a:rPr>
              <a:t> dan </a:t>
            </a:r>
            <a:r>
              <a:rPr lang="en-US" sz="1400" dirty="0" err="1">
                <a:highlight>
                  <a:srgbClr val="FFFF00"/>
                </a:highlight>
              </a:rPr>
              <a:t>bobot</a:t>
            </a:r>
            <a:r>
              <a:rPr lang="en-US" sz="1400" dirty="0">
                <a:highlight>
                  <a:srgbClr val="FFFF00"/>
                </a:highlight>
              </a:rPr>
              <a:t>.</a:t>
            </a:r>
            <a:endParaRPr lang="en-US" sz="1400" dirty="0"/>
          </a:p>
          <a:p>
            <a:pPr>
              <a:buSzPct val="100000"/>
            </a:pPr>
            <a:r>
              <a:rPr lang="en-US" sz="1400" dirty="0"/>
              <a:t>Masing-masing </a:t>
            </a:r>
            <a:r>
              <a:rPr lang="en-US" sz="1400" dirty="0" err="1"/>
              <a:t>kriteria</a:t>
            </a:r>
            <a:r>
              <a:rPr lang="en-US" sz="1400" dirty="0"/>
              <a:t> </a:t>
            </a:r>
            <a:r>
              <a:rPr lang="en-US" sz="1400" dirty="0" err="1"/>
              <a:t>terdiri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</a:t>
            </a:r>
            <a:r>
              <a:rPr lang="en-US" sz="1400" dirty="0" err="1"/>
              <a:t>sejumlah</a:t>
            </a:r>
            <a:r>
              <a:rPr lang="en-US" sz="1400" dirty="0"/>
              <a:t> sub-</a:t>
            </a:r>
            <a:r>
              <a:rPr lang="en-US" sz="1400" dirty="0" err="1"/>
              <a:t>kriteria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(4 </a:t>
            </a:r>
            <a:r>
              <a:rPr lang="en-US" sz="1400" dirty="0" err="1">
                <a:highlight>
                  <a:srgbClr val="FFFF00"/>
                </a:highlight>
              </a:rPr>
              <a:t>Kriteria</a:t>
            </a:r>
            <a:r>
              <a:rPr lang="en-US" sz="1400" dirty="0">
                <a:highlight>
                  <a:srgbClr val="FFFF00"/>
                </a:highlight>
              </a:rPr>
              <a:t>, 19 Sub-</a:t>
            </a:r>
            <a:r>
              <a:rPr lang="en-US" sz="1400" dirty="0" err="1">
                <a:highlight>
                  <a:srgbClr val="FFFF00"/>
                </a:highlight>
              </a:rPr>
              <a:t>Kriteria</a:t>
            </a:r>
            <a:r>
              <a:rPr lang="en-US" sz="1400" dirty="0">
                <a:highlight>
                  <a:srgbClr val="FFFF00"/>
                </a:highlight>
              </a:rPr>
              <a:t>).</a:t>
            </a:r>
          </a:p>
          <a:p>
            <a:pPr>
              <a:buSzPct val="100000"/>
            </a:pPr>
            <a:r>
              <a:rPr lang="en-US" sz="1400" dirty="0"/>
              <a:t>Masing-masing </a:t>
            </a:r>
            <a:r>
              <a:rPr lang="en-US" sz="1400" dirty="0" err="1"/>
              <a:t>kriteria</a:t>
            </a:r>
            <a:r>
              <a:rPr lang="en-US" sz="1400" dirty="0"/>
              <a:t> dan sub </a:t>
            </a:r>
            <a:r>
              <a:rPr lang="en-US" sz="1400" dirty="0" err="1"/>
              <a:t>kriteria</a:t>
            </a:r>
            <a:r>
              <a:rPr lang="en-US" sz="1400" dirty="0"/>
              <a:t> </a:t>
            </a:r>
            <a:r>
              <a:rPr lang="en-US" sz="1400" dirty="0" err="1"/>
              <a:t>mempunyai</a:t>
            </a:r>
            <a:r>
              <a:rPr lang="en-US" sz="1400" dirty="0"/>
              <a:t> </a:t>
            </a:r>
            <a:r>
              <a:rPr lang="en-US" sz="1400" dirty="0" err="1">
                <a:highlight>
                  <a:srgbClr val="FFFF00"/>
                </a:highlight>
              </a:rPr>
              <a:t>bobot</a:t>
            </a:r>
            <a:r>
              <a:rPr lang="en-US" sz="1400" dirty="0"/>
              <a:t> yang </a:t>
            </a:r>
            <a:r>
              <a:rPr lang="en-US" sz="1400" dirty="0" err="1"/>
              <a:t>besarannya</a:t>
            </a:r>
            <a:r>
              <a:rPr lang="en-US" sz="1400" dirty="0"/>
              <a:t>  </a:t>
            </a:r>
            <a:r>
              <a:rPr lang="en-US" sz="1400" dirty="0" err="1"/>
              <a:t>ditentukan</a:t>
            </a:r>
            <a:r>
              <a:rPr lang="en-US" sz="1400" dirty="0"/>
              <a:t> </a:t>
            </a:r>
            <a:r>
              <a:rPr lang="en-US" sz="1400" dirty="0" err="1"/>
              <a:t>berdasarkan</a:t>
            </a:r>
            <a:r>
              <a:rPr lang="en-US" sz="1400" dirty="0"/>
              <a:t> </a:t>
            </a:r>
            <a:r>
              <a:rPr lang="en-US" sz="1400" dirty="0" err="1"/>
              <a:t>peranannya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penerapan</a:t>
            </a:r>
            <a:r>
              <a:rPr lang="en-US" sz="1400" dirty="0"/>
              <a:t> </a:t>
            </a:r>
            <a:r>
              <a:rPr lang="en-US" sz="1400" dirty="0" err="1"/>
              <a:t>nilai</a:t>
            </a:r>
            <a:r>
              <a:rPr lang="en-US" sz="1400" dirty="0"/>
              <a:t> </a:t>
            </a:r>
            <a:r>
              <a:rPr lang="en-US" sz="1400" dirty="0" err="1"/>
              <a:t>dasar</a:t>
            </a:r>
            <a:r>
              <a:rPr lang="en-US" sz="1400" dirty="0"/>
              <a:t>, </a:t>
            </a:r>
            <a:r>
              <a:rPr lang="en-US" sz="1400" dirty="0" err="1"/>
              <a:t>kode</a:t>
            </a:r>
            <a:r>
              <a:rPr lang="en-US" sz="1400" dirty="0"/>
              <a:t> </a:t>
            </a:r>
            <a:r>
              <a:rPr lang="en-US" sz="1400" dirty="0" err="1"/>
              <a:t>etik</a:t>
            </a:r>
            <a:r>
              <a:rPr lang="en-US" sz="1400" dirty="0"/>
              <a:t>, dan </a:t>
            </a:r>
            <a:r>
              <a:rPr lang="en-US" sz="1400" dirty="0" err="1"/>
              <a:t>kode</a:t>
            </a:r>
            <a:r>
              <a:rPr lang="en-US" sz="1400" dirty="0"/>
              <a:t> </a:t>
            </a:r>
            <a:r>
              <a:rPr lang="en-US" sz="1400" dirty="0" err="1"/>
              <a:t>perilaku</a:t>
            </a:r>
            <a:r>
              <a:rPr lang="en-US" sz="1400" dirty="0"/>
              <a:t> (NKK).</a:t>
            </a:r>
          </a:p>
          <a:p>
            <a:pPr>
              <a:buSzPct val="100000"/>
            </a:pPr>
            <a:r>
              <a:rPr lang="en-US" sz="1400" dirty="0" err="1"/>
              <a:t>Pengukuran</a:t>
            </a:r>
            <a:r>
              <a:rPr lang="en-US" sz="1400" dirty="0"/>
              <a:t> </a:t>
            </a:r>
            <a:r>
              <a:rPr lang="en-US" sz="1400" dirty="0" err="1"/>
              <a:t>terhadap</a:t>
            </a:r>
            <a:r>
              <a:rPr lang="en-US" sz="1400" dirty="0"/>
              <a:t> </a:t>
            </a:r>
            <a:r>
              <a:rPr lang="en-US" sz="1400" dirty="0" err="1"/>
              <a:t>setiap</a:t>
            </a:r>
            <a:r>
              <a:rPr lang="en-US" sz="1400" dirty="0"/>
              <a:t> sub-</a:t>
            </a:r>
            <a:r>
              <a:rPr lang="en-US" sz="1400" dirty="0" err="1"/>
              <a:t>kriteria</a:t>
            </a:r>
            <a:r>
              <a:rPr lang="en-US" sz="1400" dirty="0"/>
              <a:t> </a:t>
            </a:r>
            <a:r>
              <a:rPr lang="en-US" sz="1400" dirty="0" err="1"/>
              <a:t>menggunakan</a:t>
            </a:r>
            <a:r>
              <a:rPr lang="en-US" sz="1400" dirty="0"/>
              <a:t> </a:t>
            </a:r>
            <a:r>
              <a:rPr lang="en-US" sz="1400" dirty="0" err="1">
                <a:highlight>
                  <a:srgbClr val="FFFF00"/>
                </a:highlight>
              </a:rPr>
              <a:t>skor</a:t>
            </a:r>
            <a:r>
              <a:rPr lang="en-US" sz="1400" dirty="0">
                <a:highlight>
                  <a:srgbClr val="FFFF00"/>
                </a:highlight>
              </a:rPr>
              <a:t> 1 s/d 4</a:t>
            </a:r>
            <a:r>
              <a:rPr lang="en-US" sz="1400" dirty="0"/>
              <a:t>.</a:t>
            </a:r>
          </a:p>
          <a:p>
            <a:pPr>
              <a:buSzPct val="100000"/>
            </a:pPr>
            <a:r>
              <a:rPr lang="en-US" sz="1400" dirty="0"/>
              <a:t>Hasil </a:t>
            </a:r>
            <a:r>
              <a:rPr lang="en-US" sz="1400" dirty="0" err="1"/>
              <a:t>pengukuran</a:t>
            </a:r>
            <a:r>
              <a:rPr lang="en-US" sz="1400" dirty="0"/>
              <a:t> </a:t>
            </a:r>
            <a:r>
              <a:rPr lang="en-US" sz="1400" dirty="0" err="1"/>
              <a:t>menentukan</a:t>
            </a:r>
            <a:r>
              <a:rPr lang="en-US" sz="1400" dirty="0"/>
              <a:t> </a:t>
            </a:r>
            <a:r>
              <a:rPr lang="en-US" sz="1400" dirty="0" err="1"/>
              <a:t>tingkat</a:t>
            </a:r>
            <a:r>
              <a:rPr lang="en-US" sz="1400" dirty="0"/>
              <a:t> </a:t>
            </a:r>
            <a:r>
              <a:rPr lang="en-US" sz="1400" dirty="0" err="1"/>
              <a:t>kepatuhan</a:t>
            </a:r>
            <a:r>
              <a:rPr lang="en-US" sz="1400" dirty="0"/>
              <a:t> </a:t>
            </a:r>
            <a:r>
              <a:rPr lang="en-US" sz="1400" dirty="0" err="1"/>
              <a:t>atas</a:t>
            </a:r>
            <a:r>
              <a:rPr lang="en-US" sz="1400" dirty="0"/>
              <a:t> </a:t>
            </a:r>
            <a:r>
              <a:rPr lang="en-US" sz="1400" dirty="0" err="1"/>
              <a:t>penerapan</a:t>
            </a:r>
            <a:r>
              <a:rPr lang="en-US" sz="1400" dirty="0"/>
              <a:t> </a:t>
            </a:r>
            <a:r>
              <a:rPr lang="en-US" sz="1400" dirty="0" err="1"/>
              <a:t>nilai</a:t>
            </a:r>
            <a:r>
              <a:rPr lang="en-US" sz="1400" dirty="0"/>
              <a:t> </a:t>
            </a:r>
            <a:r>
              <a:rPr lang="en-US" sz="1400" dirty="0" err="1"/>
              <a:t>dasar</a:t>
            </a:r>
            <a:r>
              <a:rPr lang="en-US" sz="1400" dirty="0"/>
              <a:t>, </a:t>
            </a:r>
            <a:r>
              <a:rPr lang="en-US" sz="1400" dirty="0" err="1"/>
              <a:t>kode</a:t>
            </a:r>
            <a:r>
              <a:rPr lang="en-US" sz="1400" dirty="0"/>
              <a:t> etik, dan </a:t>
            </a:r>
            <a:r>
              <a:rPr lang="en-US" sz="1400" dirty="0" err="1"/>
              <a:t>kode</a:t>
            </a:r>
            <a:r>
              <a:rPr lang="en-US" sz="1400" dirty="0"/>
              <a:t> perilaku (NKK) di Instansi yang </a:t>
            </a:r>
            <a:r>
              <a:rPr lang="en-US" sz="1400" dirty="0" err="1"/>
              <a:t>dinilai</a:t>
            </a:r>
            <a:r>
              <a:rPr lang="en-US" sz="1400" dirty="0"/>
              <a:t>, </a:t>
            </a:r>
            <a:r>
              <a:rPr lang="en-US" sz="1400" dirty="0" err="1"/>
              <a:t>selanjutnya</a:t>
            </a:r>
            <a:r>
              <a:rPr lang="en-US" sz="1400" dirty="0"/>
              <a:t> </a:t>
            </a:r>
            <a:r>
              <a:rPr lang="en-US" sz="1400" dirty="0" err="1"/>
              <a:t>bisa</a:t>
            </a:r>
            <a:r>
              <a:rPr lang="en-US" sz="1400" dirty="0"/>
              <a:t> </a:t>
            </a:r>
            <a:r>
              <a:rPr lang="en-US" sz="1400" dirty="0" err="1"/>
              <a:t>dijadikan</a:t>
            </a:r>
            <a:r>
              <a:rPr lang="en-US" sz="1400" dirty="0"/>
              <a:t> </a:t>
            </a:r>
            <a:r>
              <a:rPr lang="en-US" sz="1400" dirty="0" err="1"/>
              <a:t>pijakan</a:t>
            </a:r>
            <a:r>
              <a:rPr lang="en-US" sz="1400" dirty="0"/>
              <a:t> bagi KASN dalam </a:t>
            </a:r>
            <a:r>
              <a:rPr lang="en-US" sz="1400" dirty="0" err="1"/>
              <a:t>rangka</a:t>
            </a:r>
            <a:r>
              <a:rPr lang="en-US" sz="1400" dirty="0"/>
              <a:t> perbaikan </a:t>
            </a:r>
            <a:r>
              <a:rPr lang="en-US" sz="1400" dirty="0" err="1"/>
              <a:t>serta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rekomendasi bagi Instansi </a:t>
            </a:r>
            <a:r>
              <a:rPr lang="en-US" sz="1400" dirty="0"/>
              <a:t>tersebut.</a:t>
            </a:r>
          </a:p>
          <a:p>
            <a:pPr>
              <a:buSzPct val="100000"/>
            </a:pPr>
            <a:endParaRPr lang="en-US" sz="14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D3D8D21-327C-4ED9-8F17-2A983652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625634"/>
            <a:ext cx="7713900" cy="572700"/>
          </a:xfrm>
        </p:spPr>
        <p:txBody>
          <a:bodyPr/>
          <a:lstStyle/>
          <a:p>
            <a:r>
              <a:rPr lang="en-US" dirty="0"/>
              <a:t>METODE </a:t>
            </a:r>
            <a:r>
              <a:rPr lang="en-US" dirty="0">
                <a:solidFill>
                  <a:srgbClr val="FABA4D"/>
                </a:solidFill>
              </a:rPr>
              <a:t>PENGUKURAN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EC1A72-11F7-4014-A300-4743EF8B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05" r="13905"/>
          <a:stretch>
            <a:fillRect/>
          </a:stretch>
        </p:blipFill>
        <p:spPr>
          <a:xfrm>
            <a:off x="6299200" y="1442761"/>
            <a:ext cx="2496455" cy="2488897"/>
          </a:xfrm>
          <a:custGeom>
            <a:avLst/>
            <a:gdLst>
              <a:gd name="connsiteX0" fmla="*/ 1412107 w 2685144"/>
              <a:gd name="connsiteY0" fmla="*/ 1403978 h 2677015"/>
              <a:gd name="connsiteX1" fmla="*/ 2685144 w 2685144"/>
              <a:gd name="connsiteY1" fmla="*/ 1403978 h 2677015"/>
              <a:gd name="connsiteX2" fmla="*/ 2685144 w 2685144"/>
              <a:gd name="connsiteY2" fmla="*/ 2677015 h 2677015"/>
              <a:gd name="connsiteX3" fmla="*/ 1412107 w 2685144"/>
              <a:gd name="connsiteY3" fmla="*/ 2677015 h 2677015"/>
              <a:gd name="connsiteX4" fmla="*/ 0 w 2685144"/>
              <a:gd name="connsiteY4" fmla="*/ 1403978 h 2677015"/>
              <a:gd name="connsiteX5" fmla="*/ 1273037 w 2685144"/>
              <a:gd name="connsiteY5" fmla="*/ 1403978 h 2677015"/>
              <a:gd name="connsiteX6" fmla="*/ 1273037 w 2685144"/>
              <a:gd name="connsiteY6" fmla="*/ 2677015 h 2677015"/>
              <a:gd name="connsiteX7" fmla="*/ 0 w 2685144"/>
              <a:gd name="connsiteY7" fmla="*/ 2677015 h 2677015"/>
              <a:gd name="connsiteX8" fmla="*/ 1380014 w 2685144"/>
              <a:gd name="connsiteY8" fmla="*/ 0 h 2677015"/>
              <a:gd name="connsiteX9" fmla="*/ 2653051 w 2685144"/>
              <a:gd name="connsiteY9" fmla="*/ 0 h 2677015"/>
              <a:gd name="connsiteX10" fmla="*/ 2653051 w 2685144"/>
              <a:gd name="connsiteY10" fmla="*/ 1273036 h 2677015"/>
              <a:gd name="connsiteX11" fmla="*/ 1380014 w 2685144"/>
              <a:gd name="connsiteY11" fmla="*/ 1273036 h 2677015"/>
              <a:gd name="connsiteX12" fmla="*/ 0 w 2685144"/>
              <a:gd name="connsiteY12" fmla="*/ 0 h 2677015"/>
              <a:gd name="connsiteX13" fmla="*/ 1273037 w 2685144"/>
              <a:gd name="connsiteY13" fmla="*/ 0 h 2677015"/>
              <a:gd name="connsiteX14" fmla="*/ 1273037 w 2685144"/>
              <a:gd name="connsiteY14" fmla="*/ 1273036 h 2677015"/>
              <a:gd name="connsiteX15" fmla="*/ 0 w 2685144"/>
              <a:gd name="connsiteY15" fmla="*/ 1273036 h 267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5144" h="2677015">
                <a:moveTo>
                  <a:pt x="1412107" y="1403978"/>
                </a:moveTo>
                <a:lnTo>
                  <a:pt x="2685144" y="1403978"/>
                </a:lnTo>
                <a:lnTo>
                  <a:pt x="2685144" y="2677015"/>
                </a:lnTo>
                <a:lnTo>
                  <a:pt x="1412107" y="2677015"/>
                </a:lnTo>
                <a:close/>
                <a:moveTo>
                  <a:pt x="0" y="1403978"/>
                </a:moveTo>
                <a:lnTo>
                  <a:pt x="1273037" y="1403978"/>
                </a:lnTo>
                <a:lnTo>
                  <a:pt x="1273037" y="2677015"/>
                </a:lnTo>
                <a:lnTo>
                  <a:pt x="0" y="2677015"/>
                </a:lnTo>
                <a:close/>
                <a:moveTo>
                  <a:pt x="1380014" y="0"/>
                </a:moveTo>
                <a:lnTo>
                  <a:pt x="2653051" y="0"/>
                </a:lnTo>
                <a:lnTo>
                  <a:pt x="2653051" y="1273036"/>
                </a:lnTo>
                <a:lnTo>
                  <a:pt x="1380014" y="1273036"/>
                </a:lnTo>
                <a:close/>
                <a:moveTo>
                  <a:pt x="0" y="0"/>
                </a:moveTo>
                <a:lnTo>
                  <a:pt x="1273037" y="0"/>
                </a:lnTo>
                <a:lnTo>
                  <a:pt x="1273037" y="1273036"/>
                </a:lnTo>
                <a:lnTo>
                  <a:pt x="0" y="1273036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6FDF11-3467-4E56-B886-BA5EC0433F43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6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ED43BB9B-55B7-4E6E-83B4-2ED8B6B8A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7E2AC5-E3CC-4D82-921F-445B92291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71F405-8738-45F6-96DD-D954AFCA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03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4D0A98-E1B6-5A7C-31B2-2D165ABE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TINGKAT </a:t>
            </a:r>
            <a:r>
              <a:rPr lang="en-US" dirty="0">
                <a:solidFill>
                  <a:srgbClr val="FABA4D"/>
                </a:solidFill>
              </a:rPr>
              <a:t>KEPATUHAN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1A8713D-FF74-DF77-D6D4-2D4BAA2F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55401"/>
              </p:ext>
            </p:extLst>
          </p:nvPr>
        </p:nvGraphicFramePr>
        <p:xfrm>
          <a:off x="1153611" y="1396275"/>
          <a:ext cx="7110714" cy="2585415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2370238">
                  <a:extLst>
                    <a:ext uri="{9D8B030D-6E8A-4147-A177-3AD203B41FA5}">
                      <a16:colId xmlns:a16="http://schemas.microsoft.com/office/drawing/2014/main" val="22050981"/>
                    </a:ext>
                  </a:extLst>
                </a:gridCol>
                <a:gridCol w="2370238">
                  <a:extLst>
                    <a:ext uri="{9D8B030D-6E8A-4147-A177-3AD203B41FA5}">
                      <a16:colId xmlns:a16="http://schemas.microsoft.com/office/drawing/2014/main" val="2133374359"/>
                    </a:ext>
                  </a:extLst>
                </a:gridCol>
                <a:gridCol w="2370238">
                  <a:extLst>
                    <a:ext uri="{9D8B030D-6E8A-4147-A177-3AD203B41FA5}">
                      <a16:colId xmlns:a16="http://schemas.microsoft.com/office/drawing/2014/main" val="4254295861"/>
                    </a:ext>
                  </a:extLst>
                </a:gridCol>
              </a:tblGrid>
              <a:tr h="517083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Raleway Medium" pitchFamily="2" charset="0"/>
                        </a:rPr>
                        <a:t>Kategori</a:t>
                      </a:r>
                      <a:endParaRPr lang="en-US" sz="1600" dirty="0">
                        <a:latin typeface="Raleway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Raleway Medium" pitchFamily="2" charset="0"/>
                        </a:rPr>
                        <a:t>Rentang</a:t>
                      </a:r>
                      <a:r>
                        <a:rPr lang="en-US" sz="1600" dirty="0">
                          <a:latin typeface="Raleway Medium" pitchFamily="2" charset="0"/>
                        </a:rPr>
                        <a:t> Nilai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Raleway Medium" pitchFamily="2" charset="0"/>
                        </a:rPr>
                        <a:t>Rentang</a:t>
                      </a:r>
                      <a:r>
                        <a:rPr lang="en-US" sz="1600" dirty="0">
                          <a:latin typeface="Raleway Medium" pitchFamily="2" charset="0"/>
                        </a:rPr>
                        <a:t> </a:t>
                      </a:r>
                      <a:r>
                        <a:rPr lang="en-US" sz="1600" dirty="0" err="1">
                          <a:latin typeface="Raleway Medium" pitchFamily="2" charset="0"/>
                        </a:rPr>
                        <a:t>Indeks</a:t>
                      </a:r>
                      <a:endParaRPr lang="en-US" sz="1600" dirty="0">
                        <a:latin typeface="Raleway Medium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859480"/>
                  </a:ext>
                </a:extLst>
              </a:tr>
              <a:tr h="517083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Patuh</a:t>
                      </a:r>
                      <a:endParaRPr lang="en-US" sz="1600" b="1" dirty="0">
                        <a:highlight>
                          <a:srgbClr val="FFFF00"/>
                        </a:highlight>
                        <a:latin typeface="Raleway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301-400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0,76 – 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309636"/>
                  </a:ext>
                </a:extLst>
              </a:tr>
              <a:tr h="517083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Cukup</a:t>
                      </a:r>
                      <a:r>
                        <a:rPr lang="en-US" sz="1600" b="1" dirty="0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 </a:t>
                      </a:r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Patuh</a:t>
                      </a:r>
                      <a:endParaRPr lang="en-US" sz="1600" b="1" dirty="0">
                        <a:highlight>
                          <a:srgbClr val="FFFF00"/>
                        </a:highlight>
                        <a:latin typeface="Raleway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201-300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0,51 – 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112370"/>
                  </a:ext>
                </a:extLst>
              </a:tr>
              <a:tr h="517083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Kurang </a:t>
                      </a:r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Patuh</a:t>
                      </a:r>
                      <a:endParaRPr lang="en-US" sz="1600" b="1" dirty="0">
                        <a:highlight>
                          <a:srgbClr val="FFFF00"/>
                        </a:highlight>
                        <a:latin typeface="Raleway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101-200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0,26 – 0,50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828467"/>
                  </a:ext>
                </a:extLst>
              </a:tr>
              <a:tr h="517083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Tidak</a:t>
                      </a:r>
                      <a:r>
                        <a:rPr lang="en-US" sz="1600" b="1" dirty="0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 </a:t>
                      </a:r>
                      <a:r>
                        <a:rPr lang="en-US" sz="1600" b="1" dirty="0" err="1">
                          <a:highlight>
                            <a:srgbClr val="FFFF00"/>
                          </a:highlight>
                          <a:latin typeface="Raleway Medium" pitchFamily="2" charset="0"/>
                        </a:rPr>
                        <a:t>Patuh</a:t>
                      </a:r>
                      <a:endParaRPr lang="en-US" sz="1600" b="1" dirty="0">
                        <a:highlight>
                          <a:srgbClr val="FFFF00"/>
                        </a:highlight>
                        <a:latin typeface="Raleway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aleway Medium" pitchFamily="2" charset="0"/>
                        </a:rPr>
                        <a:t>0,00 – 0,25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59907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B5CA196-BF69-8103-5F46-623AC6BCF60C}"/>
              </a:ext>
            </a:extLst>
          </p:cNvPr>
          <p:cNvGrpSpPr/>
          <p:nvPr/>
        </p:nvGrpSpPr>
        <p:grpSpPr>
          <a:xfrm>
            <a:off x="6933597" y="92063"/>
            <a:ext cx="2210402" cy="633050"/>
            <a:chOff x="6933597" y="18952"/>
            <a:chExt cx="2210402" cy="633050"/>
          </a:xfrm>
        </p:grpSpPr>
        <p:pic>
          <p:nvPicPr>
            <p:cNvPr id="6" name="Picture 3" descr="D:\KASN\PEKERJAAN 2021\12. DESEMBER 2021\ISO SMAP 37001\LOGO SMAP KASN\Logo ISO 37001 + TULISAN SMAP.png">
              <a:extLst>
                <a:ext uri="{FF2B5EF4-FFF2-40B4-BE49-F238E27FC236}">
                  <a16:creationId xmlns:a16="http://schemas.microsoft.com/office/drawing/2014/main" id="{334D0B6F-F30D-2820-06D6-E8926D9E8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928" y="18952"/>
              <a:ext cx="636071" cy="6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4582E9-F502-0BC8-7DF6-E05FACF3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3597" y="183097"/>
              <a:ext cx="634976" cy="2775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DE0051-21BE-C771-4C46-B6B635B34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7551" y="109224"/>
              <a:ext cx="927823" cy="35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469873"/>
      </p:ext>
    </p:extLst>
  </p:cSld>
  <p:clrMapOvr>
    <a:masterClrMapping/>
  </p:clrMapOvr>
</p:sld>
</file>

<file path=ppt/theme/theme1.xml><?xml version="1.0" encoding="utf-8"?>
<a:theme xmlns:a="http://schemas.openxmlformats.org/drawingml/2006/main" name="CSimple Professional Virtual Meeting by Slidesgo">
  <a:themeElements>
    <a:clrScheme name="Simple Light">
      <a:dk1>
        <a:srgbClr val="000000"/>
      </a:dk1>
      <a:lt1>
        <a:srgbClr val="FFFFFF"/>
      </a:lt1>
      <a:dk2>
        <a:srgbClr val="FFFDFD"/>
      </a:dk2>
      <a:lt2>
        <a:srgbClr val="606060"/>
      </a:lt2>
      <a:accent1>
        <a:srgbClr val="323366"/>
      </a:accent1>
      <a:accent2>
        <a:srgbClr val="004F83"/>
      </a:accent2>
      <a:accent3>
        <a:srgbClr val="FAB403"/>
      </a:accent3>
      <a:accent4>
        <a:srgbClr val="FABE75"/>
      </a:accent4>
      <a:accent5>
        <a:srgbClr val="00373D"/>
      </a:accent5>
      <a:accent6>
        <a:srgbClr val="0092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5326</Words>
  <Application>Microsoft Office PowerPoint</Application>
  <PresentationFormat>On-screen Show (16:9)</PresentationFormat>
  <Paragraphs>710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Ramabhadra</vt:lpstr>
      <vt:lpstr>Roboto Condensed Light</vt:lpstr>
      <vt:lpstr>Raleway</vt:lpstr>
      <vt:lpstr>Montserrat ExtraBold</vt:lpstr>
      <vt:lpstr>Montserrat</vt:lpstr>
      <vt:lpstr>Typold Light</vt:lpstr>
      <vt:lpstr>Arial</vt:lpstr>
      <vt:lpstr>Typold</vt:lpstr>
      <vt:lpstr>Raleway Medium</vt:lpstr>
      <vt:lpstr>Lato</vt:lpstr>
      <vt:lpstr>CSimple Professional Virtual Meeting by Slidesgo</vt:lpstr>
      <vt:lpstr>PENGUKURAN TINGKAT KEPATUHAN PELAKSANAAN NILAI DASAR, KODE ETIK DAN KODE PERILAKU ASN</vt:lpstr>
      <vt:lpstr>TUGAS DAN FUNGSI KASN</vt:lpstr>
      <vt:lpstr>LATAR BELAKANG</vt:lpstr>
      <vt:lpstr>FUNGSI PEGAWAI ASN</vt:lpstr>
      <vt:lpstr>UNTUK MELIHAT TINGKAT KEMATANGAN PENERAPAN NILAI DASAR, KODE ETIK DAN KODE PERILAKU PEGAWAI ASN</vt:lpstr>
      <vt:lpstr>UNTUK MENJAGA MARTABAT DAN KEHORMATAN PEGAWAI ASN</vt:lpstr>
      <vt:lpstr>URGENSI PENGUKURAN NKK</vt:lpstr>
      <vt:lpstr>METODE PENGUKURAN</vt:lpstr>
      <vt:lpstr>TINGKAT KEPATUHAN</vt:lpstr>
      <vt:lpstr>PENETAPAN KEBIJAKAN NKK</vt:lpstr>
      <vt:lpstr>PENETAPAN KEBIJAKAN NKK</vt:lpstr>
      <vt:lpstr>TAHAPAN PENGUKURAN</vt:lpstr>
      <vt:lpstr>APA YANG HARUS DILAKUKAN IP DALAM PENGUKURAN MANDIRI  NKK</vt:lpstr>
      <vt:lpstr>PowerPoint Presentation</vt:lpstr>
      <vt:lpstr>HASIL PENGUKURAN</vt:lpstr>
      <vt:lpstr>PENETAPAN KEBIJAKAN NKK</vt:lpstr>
      <vt:lpstr>KRITERIA 1: PENETAPAN KEBIJAKAN NKK SUB-KRITERIA 1.1: KOMITMEN PIMPINAN</vt:lpstr>
      <vt:lpstr>KRITERIA 1: PENETAPAN KEBIJAKAN NKK SUB-KRITERIA 1.2: RELEVANSI SUBSTANSI</vt:lpstr>
      <vt:lpstr>KRITERIA 1: PENETAPAN KEBIJAKAN NKK SUB-KRITERIA 1.3: KETERLIBATAN PIHAK INTERNAL</vt:lpstr>
      <vt:lpstr>KRITERIA 1: PENETAPAN KEBIJAKAN NKK SUB-KRITERIA 1.4: KETERLIBATAN PIHAK EKSTERNAL</vt:lpstr>
      <vt:lpstr>PENERAPAN NKK</vt:lpstr>
      <vt:lpstr>KRITERIA 2: PENERAPAN NKK SUB-KRITERIA 2.1: INTERNALISASI</vt:lpstr>
      <vt:lpstr>KRITERIA 2: PENERAPAN NKK SUB-KRITERIA 2.2: INSTITUSIONALISASI</vt:lpstr>
      <vt:lpstr>KRITERIA 2: PENERAPAN NKK SUB-KRITERIA 2.3: EKSTERNALISASI</vt:lpstr>
      <vt:lpstr>KRITERIA 2: PENERAPAN NKK SUB-KRITERIA 2.4: INOVASI PENERAPAN NKK</vt:lpstr>
      <vt:lpstr>KRITERIA 2: PENERAPAN NKK SUB-KRITERIA 2.5: SURVEI PENERAPAN NKK</vt:lpstr>
      <vt:lpstr>PENEGAKAN NKK</vt:lpstr>
      <vt:lpstr>KRITERIA 3: PENEGAKAN NKK SUB-KRITERIA 3.1: PENERIMAAN ADUAN PELANGGARAN NKK</vt:lpstr>
      <vt:lpstr>KRITERIA 3: PENEGAKAN NKK SUB-KRITERIA 3.2: MAJELIS KODE ETIK</vt:lpstr>
      <vt:lpstr>KRITERIA 3: PENEGAKAN NKK SUB-KRITERIA 3.3: PENANGANAN DAN TINDAK LANJUT  ATAS ADUAN PELANGGARAN NKK</vt:lpstr>
      <vt:lpstr>KRITERIA 3: PENEGAKAN NKK SUB-KRITERIA 3.4: TINDAK LANJUT ATAS REKOMENDASI KASN</vt:lpstr>
      <vt:lpstr>KRITERIA 3: PENEGAKAN NKK SUB-KRITERIA 3.5: KETERKAITAN DATA DAN INFORMASI PENGAWASAN NKK DENGAN PENILAIAN KINERJA</vt:lpstr>
      <vt:lpstr>KRITERIA 3: PENEGAKAN NKK SUB-KRITERIA 3.6: KETERKAITAN HASIL PENGAWASAN NKK DENGAN PROMOSI, MUTASI DAN DEMOSI</vt:lpstr>
      <vt:lpstr>KRITERIA 3: PENEGAKAN NKK SUB-KRITERIA 3.7: PENGHARGAAN</vt:lpstr>
      <vt:lpstr>KESINAMBUNGAN SISTEM NKK</vt:lpstr>
      <vt:lpstr>KRITERIA 4: KESINAMBUNGAN SISTEM NKK SUB-KRITERIA 4.1: MONITORING DAN EVALUASI PELAKSANAAN NKK</vt:lpstr>
      <vt:lpstr>KRITERIA 4: KESINAMBUNGAN SISTEM NKK SUB-KRITERIA 4.2: PENGALOKASIAN ANGGARAN NKK</vt:lpstr>
      <vt:lpstr>KRITERIA 4: KESINAMBUNGAN SISTEM NKK SUB-KRITERIA 4.3: KETERSEDIAAN PETA JALAN PELAKSANAAN NKK</vt:lpstr>
      <vt:lpstr>TERIMA KASIH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PROFESSIONAL VIRTUAL MEETING</dc:title>
  <cp:lastModifiedBy>Randi Putra</cp:lastModifiedBy>
  <cp:revision>78</cp:revision>
  <cp:lastPrinted>2023-06-07T01:26:11Z</cp:lastPrinted>
  <dcterms:modified xsi:type="dcterms:W3CDTF">2023-06-19T07:44:04Z</dcterms:modified>
</cp:coreProperties>
</file>