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6" r:id="rId2"/>
  </p:sldMasterIdLst>
  <p:notesMasterIdLst>
    <p:notesMasterId r:id="rId27"/>
  </p:notesMasterIdLst>
  <p:sldIdLst>
    <p:sldId id="256" r:id="rId3"/>
    <p:sldId id="349" r:id="rId4"/>
    <p:sldId id="350" r:id="rId5"/>
    <p:sldId id="351" r:id="rId6"/>
    <p:sldId id="257" r:id="rId7"/>
    <p:sldId id="315" r:id="rId8"/>
    <p:sldId id="336" r:id="rId9"/>
    <p:sldId id="341" r:id="rId10"/>
    <p:sldId id="325" r:id="rId11"/>
    <p:sldId id="327" r:id="rId12"/>
    <p:sldId id="507" r:id="rId13"/>
    <p:sldId id="505" r:id="rId14"/>
    <p:sldId id="506" r:id="rId15"/>
    <p:sldId id="508" r:id="rId16"/>
    <p:sldId id="509" r:id="rId17"/>
    <p:sldId id="510" r:id="rId18"/>
    <p:sldId id="512" r:id="rId19"/>
    <p:sldId id="511" r:id="rId20"/>
    <p:sldId id="513" r:id="rId21"/>
    <p:sldId id="319" r:id="rId22"/>
    <p:sldId id="323" r:id="rId23"/>
    <p:sldId id="342" r:id="rId24"/>
    <p:sldId id="343" r:id="rId25"/>
    <p:sldId id="345" r:id="rId26"/>
  </p:sldIdLst>
  <p:sldSz cx="9144000" cy="5143500" type="screen16x9"/>
  <p:notesSz cx="7102475" cy="9388475"/>
  <p:embeddedFontLs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Raleway" panose="020B0604020202020204" charset="0"/>
      <p:regular r:id="rId32"/>
      <p:bold r:id="rId33"/>
      <p:italic r:id="rId34"/>
      <p:boldItalic r:id="rId35"/>
    </p:embeddedFont>
    <p:embeddedFont>
      <p:font typeface="Russo One" panose="020B0604020202020204" charset="0"/>
      <p:regular r:id="rId36"/>
    </p:embeddedFont>
    <p:embeddedFont>
      <p:font typeface="Sora" panose="020B0604020202020204" charset="0"/>
      <p:regular r:id="rId37"/>
      <p:bold r:id="rId38"/>
    </p:embeddedFont>
    <p:embeddedFont>
      <p:font typeface="Montserrat ExtraBold" panose="020B0604020202020204" charset="0"/>
      <p:bold r:id="rId39"/>
      <p:boldItalic r:id="rId40"/>
    </p:embeddedFont>
    <p:embeddedFont>
      <p:font typeface="Roboto Condensed Light" panose="020B0604020202020204" charset="0"/>
      <p:regular r:id="rId41"/>
      <p:italic r:id="rId42"/>
    </p:embeddedFont>
    <p:embeddedFont>
      <p:font typeface="Montserrat Extra Bold" panose="020B0604020202020204" charset="0"/>
      <p:bold r:id="rId43"/>
    </p:embeddedFont>
    <p:embeddedFont>
      <p:font typeface="Ramabhadra" panose="020B0604020202020204" charset="0"/>
      <p:regular r:id="rId44"/>
    </p:embeddedFont>
    <p:embeddedFont>
      <p:font typeface="Raleway Medium" panose="020B0604020202020204" charset="0"/>
      <p:regular r:id="rId45"/>
      <p:bold r:id="rId46"/>
      <p:italic r:id="rId47"/>
      <p:boldItalic r:id="rId48"/>
    </p:embeddedFont>
    <p:embeddedFont>
      <p:font typeface="Karla" panose="020B0604020202020204" charset="0"/>
      <p:regular r:id="rId49"/>
      <p:bold r:id="rId50"/>
      <p:italic r:id="rId51"/>
      <p:boldItalic r:id="rId52"/>
    </p:embeddedFont>
    <p:embeddedFont>
      <p:font typeface="Lato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CC"/>
    <a:srgbClr val="F7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315EF-3A28-4EA3-927E-3A518F4BED6D}">
  <a:tblStyle styleId="{3E5315EF-3A28-4EA3-927E-3A518F4BED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Karl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Ikatan Persaudaraan</c:v>
                </c:pt>
                <c:pt idx="1">
                  <c:v>Kepentingan Karier</c:v>
                </c:pt>
                <c:pt idx="2">
                  <c:v>Kesamaan Latar Belakang</c:v>
                </c:pt>
                <c:pt idx="3">
                  <c:v>Hutang Budi</c:v>
                </c:pt>
                <c:pt idx="4">
                  <c:v>Tekanan Pasangan Calon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0.50760000000000005</c:v>
                </c:pt>
                <c:pt idx="1">
                  <c:v>0.49719999999999998</c:v>
                </c:pt>
                <c:pt idx="2">
                  <c:v>0.16839999999999999</c:v>
                </c:pt>
                <c:pt idx="3">
                  <c:v>9.5000000000000001E-2</c:v>
                </c:pt>
                <c:pt idx="4">
                  <c:v>7.4800000000000005E-2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BE-4645-8E12-E39303AAE1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3400672"/>
        <c:axId val="383401064"/>
      </c:barChart>
      <c:catAx>
        <c:axId val="3834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Karla" pitchFamily="2" charset="0"/>
                <a:ea typeface="+mn-ea"/>
                <a:cs typeface="+mn-cs"/>
              </a:defRPr>
            </a:pPr>
            <a:endParaRPr lang="en-US"/>
          </a:p>
        </c:txPr>
        <c:crossAx val="383401064"/>
        <c:crosses val="autoZero"/>
        <c:auto val="1"/>
        <c:lblAlgn val="ctr"/>
        <c:lblOffset val="100"/>
        <c:noMultiLvlLbl val="0"/>
      </c:catAx>
      <c:valAx>
        <c:axId val="3834010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34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explosion val="8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26-4249-94DC-3C53BEF89E42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26-4249-94DC-3C53BEF89E42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A5-40AC-9DDD-A514EC8495E3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AA5-40AC-9DDD-A514EC8495E3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AA5-40AC-9DDD-A514EC8495E3}"/>
              </c:ext>
            </c:extLst>
          </c:dPt>
          <c:dLbls>
            <c:dLbl>
              <c:idx val="0"/>
              <c:layout>
                <c:manualLayout>
                  <c:x val="0.15139959520178553"/>
                  <c:y val="-0.158658221409860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26-4249-94DC-3C53BEF89E42}"/>
                </c:ext>
                <c:ext xmlns:c15="http://schemas.microsoft.com/office/drawing/2012/chart" uri="{CE6537A1-D6FC-4f65-9D91-7224C49458BB}">
                  <c15:layout>
                    <c:manualLayout>
                      <c:w val="0.20419462091076412"/>
                      <c:h val="0.195129468718823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750600016629625"/>
                  <c:y val="6.6030353323445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26-4249-94DC-3C53BEF89E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63119717520968"/>
                  <c:y val="0.18684465131789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A5-40AC-9DDD-A514EC8495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8521677196534084"/>
                  <c:y val="-2.6692093045413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A5-40AC-9DDD-A514EC8495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242207269819398"/>
                  <c:y val="-0.14680651174977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A5-40AC-9DDD-A514EC8495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PASANGAN CALON PILKADA</c:v>
                </c:pt>
                <c:pt idx="1">
                  <c:v>PARPOL PENGUSUNG</c:v>
                </c:pt>
                <c:pt idx="2">
                  <c:v>LAINNYA</c:v>
                </c:pt>
                <c:pt idx="3">
                  <c:v>ATASAN ASN</c:v>
                </c:pt>
                <c:pt idx="4">
                  <c:v>TIM SUKSES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0.2417</c:v>
                </c:pt>
                <c:pt idx="1">
                  <c:v>4.7399999999999998E-2</c:v>
                </c:pt>
                <c:pt idx="2">
                  <c:v>0.1114</c:v>
                </c:pt>
                <c:pt idx="3">
                  <c:v>0.27989999999999998</c:v>
                </c:pt>
                <c:pt idx="4">
                  <c:v>0.3196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26-4249-94DC-3C53BEF89E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33BD4-9D87-471E-89B9-2B165833CD2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63103-A5CC-478E-9B3C-EF63EFE9139D}">
      <dgm:prSet phldrT="[Text]" custT="1"/>
      <dgm:spPr/>
      <dgm:t>
        <a:bodyPr/>
        <a:lstStyle/>
        <a:p>
          <a:r>
            <a:rPr lang="en-US" sz="1800" b="1" dirty="0">
              <a:latin typeface="Raleway" pitchFamily="2" charset="0"/>
            </a:rPr>
            <a:t>PELAKSANA</a:t>
          </a:r>
        </a:p>
        <a:p>
          <a:r>
            <a:rPr lang="en-US" sz="1800" b="1" dirty="0">
              <a:latin typeface="Raleway" pitchFamily="2" charset="0"/>
            </a:rPr>
            <a:t>KEBIJAKAN PUBLIK</a:t>
          </a:r>
        </a:p>
      </dgm:t>
    </dgm:pt>
    <dgm:pt modelId="{240F7711-8E37-4399-A671-6AC943937E1F}" type="parTrans" cxnId="{2ED778C1-9B39-45BF-9A85-98AF82F81401}">
      <dgm:prSet/>
      <dgm:spPr/>
      <dgm:t>
        <a:bodyPr/>
        <a:lstStyle/>
        <a:p>
          <a:endParaRPr lang="en-US"/>
        </a:p>
      </dgm:t>
    </dgm:pt>
    <dgm:pt modelId="{97BA5470-2F2B-45E6-971D-C6FD9C3E892D}" type="sibTrans" cxnId="{2ED778C1-9B39-45BF-9A85-98AF82F81401}">
      <dgm:prSet/>
      <dgm:spPr/>
      <dgm:t>
        <a:bodyPr/>
        <a:lstStyle/>
        <a:p>
          <a:endParaRPr lang="en-US"/>
        </a:p>
      </dgm:t>
    </dgm:pt>
    <dgm:pt modelId="{52952ADE-EB5F-4CFD-B8F5-EE5FB0E1180E}">
      <dgm:prSet phldrT="[Text]" custT="1"/>
      <dgm:spPr/>
      <dgm:t>
        <a:bodyPr/>
        <a:lstStyle/>
        <a:p>
          <a:r>
            <a:rPr lang="en-US" sz="1800" b="1" dirty="0">
              <a:latin typeface="Raleway" pitchFamily="2" charset="0"/>
            </a:rPr>
            <a:t>PELAYAN</a:t>
          </a:r>
        </a:p>
        <a:p>
          <a:r>
            <a:rPr lang="en-US" sz="1800" b="1" dirty="0">
              <a:latin typeface="Raleway" pitchFamily="2" charset="0"/>
            </a:rPr>
            <a:t>PUBLIK</a:t>
          </a:r>
        </a:p>
      </dgm:t>
    </dgm:pt>
    <dgm:pt modelId="{FE537927-3625-4CA3-A35A-492E2B03A5A4}" type="parTrans" cxnId="{4C60A844-A5C6-4EDB-B310-05A16B551951}">
      <dgm:prSet/>
      <dgm:spPr/>
      <dgm:t>
        <a:bodyPr/>
        <a:lstStyle/>
        <a:p>
          <a:endParaRPr lang="en-US"/>
        </a:p>
      </dgm:t>
    </dgm:pt>
    <dgm:pt modelId="{D4C33CF4-6FDF-4852-8D3E-2E2E838C3A3C}" type="sibTrans" cxnId="{4C60A844-A5C6-4EDB-B310-05A16B551951}">
      <dgm:prSet/>
      <dgm:spPr/>
      <dgm:t>
        <a:bodyPr/>
        <a:lstStyle/>
        <a:p>
          <a:endParaRPr lang="en-US"/>
        </a:p>
      </dgm:t>
    </dgm:pt>
    <dgm:pt modelId="{F60A19DE-AA76-487E-BE3B-3CBD0BAA4545}">
      <dgm:prSet phldrT="[Text]" custT="1"/>
      <dgm:spPr/>
      <dgm:t>
        <a:bodyPr/>
        <a:lstStyle/>
        <a:p>
          <a:r>
            <a:rPr lang="en-US" sz="1800" b="1" dirty="0">
              <a:latin typeface="Raleway" pitchFamily="2" charset="0"/>
            </a:rPr>
            <a:t>PEREKAT DAN PEMERSATU BANGSA</a:t>
          </a:r>
        </a:p>
      </dgm:t>
    </dgm:pt>
    <dgm:pt modelId="{1C9A3528-448E-4CCD-BA4C-A894A913EA45}" type="parTrans" cxnId="{A555BAA9-5FBA-4098-ADBA-7FCE7FF8E4F1}">
      <dgm:prSet/>
      <dgm:spPr/>
      <dgm:t>
        <a:bodyPr/>
        <a:lstStyle/>
        <a:p>
          <a:endParaRPr lang="en-US"/>
        </a:p>
      </dgm:t>
    </dgm:pt>
    <dgm:pt modelId="{36D6B815-AF94-4ED1-84A2-1A1A9D3E52CA}" type="sibTrans" cxnId="{A555BAA9-5FBA-4098-ADBA-7FCE7FF8E4F1}">
      <dgm:prSet/>
      <dgm:spPr/>
      <dgm:t>
        <a:bodyPr/>
        <a:lstStyle/>
        <a:p>
          <a:endParaRPr lang="en-US"/>
        </a:p>
      </dgm:t>
    </dgm:pt>
    <dgm:pt modelId="{DE2E6E67-D205-4D7B-AC18-64C4186AFF25}" type="pres">
      <dgm:prSet presAssocID="{01733BD4-9D87-471E-89B9-2B165833CD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5DEB2-CD26-451A-8B6B-3FC3A7D7DAA2}" type="pres">
      <dgm:prSet presAssocID="{36363103-A5CC-478E-9B3C-EF63EFE9139D}" presName="composite" presStyleCnt="0"/>
      <dgm:spPr/>
    </dgm:pt>
    <dgm:pt modelId="{A7EF4CA7-89E9-4620-96A5-900616DA0582}" type="pres">
      <dgm:prSet presAssocID="{36363103-A5CC-478E-9B3C-EF63EFE9139D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62AE1E8-9502-45D2-970E-988F2AE04033}" type="pres">
      <dgm:prSet presAssocID="{36363103-A5CC-478E-9B3C-EF63EFE9139D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C7C06-2709-4C87-A9D6-E374BBE47AB6}" type="pres">
      <dgm:prSet presAssocID="{97BA5470-2F2B-45E6-971D-C6FD9C3E892D}" presName="sibTrans" presStyleCnt="0"/>
      <dgm:spPr/>
    </dgm:pt>
    <dgm:pt modelId="{7B149579-78B6-4F3E-9C0A-8AD57BC4D69C}" type="pres">
      <dgm:prSet presAssocID="{52952ADE-EB5F-4CFD-B8F5-EE5FB0E1180E}" presName="composite" presStyleCnt="0"/>
      <dgm:spPr/>
    </dgm:pt>
    <dgm:pt modelId="{ED89804E-6023-416F-AC8B-A89EBA68E9E6}" type="pres">
      <dgm:prSet presAssocID="{52952ADE-EB5F-4CFD-B8F5-EE5FB0E1180E}" presName="rect1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94" r="-17406"/>
          </a:stretch>
        </a:blipFill>
      </dgm:spPr>
    </dgm:pt>
    <dgm:pt modelId="{154FF707-2F77-4F35-A02D-08E959A6D96B}" type="pres">
      <dgm:prSet presAssocID="{52952ADE-EB5F-4CFD-B8F5-EE5FB0E1180E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CB9FA-4591-4908-B118-9EBADB2FEB91}" type="pres">
      <dgm:prSet presAssocID="{D4C33CF4-6FDF-4852-8D3E-2E2E838C3A3C}" presName="sibTrans" presStyleCnt="0"/>
      <dgm:spPr/>
    </dgm:pt>
    <dgm:pt modelId="{84705F74-0341-43CA-9E7B-E8BB070D9C43}" type="pres">
      <dgm:prSet presAssocID="{F60A19DE-AA76-487E-BE3B-3CBD0BAA4545}" presName="composite" presStyleCnt="0"/>
      <dgm:spPr/>
    </dgm:pt>
    <dgm:pt modelId="{B8D6A137-9D3E-421A-99CE-242EFE038E5C}" type="pres">
      <dgm:prSet presAssocID="{F60A19DE-AA76-487E-BE3B-3CBD0BAA4545}" presName="rect1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47" r="-5253"/>
          </a:stretch>
        </a:blipFill>
      </dgm:spPr>
    </dgm:pt>
    <dgm:pt modelId="{14F56763-5F40-4362-97D8-401C69B309AC}" type="pres">
      <dgm:prSet presAssocID="{F60A19DE-AA76-487E-BE3B-3CBD0BAA4545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778C1-9B39-45BF-9A85-98AF82F81401}" srcId="{01733BD4-9D87-471E-89B9-2B165833CD2D}" destId="{36363103-A5CC-478E-9B3C-EF63EFE9139D}" srcOrd="0" destOrd="0" parTransId="{240F7711-8E37-4399-A671-6AC943937E1F}" sibTransId="{97BA5470-2F2B-45E6-971D-C6FD9C3E892D}"/>
    <dgm:cxn modelId="{873435B5-4F4E-45B1-8857-03EDFD57F9B6}" type="presOf" srcId="{F60A19DE-AA76-487E-BE3B-3CBD0BAA4545}" destId="{14F56763-5F40-4362-97D8-401C69B309AC}" srcOrd="0" destOrd="0" presId="urn:microsoft.com/office/officeart/2008/layout/BendingPictureCaptionList"/>
    <dgm:cxn modelId="{BE89CBE6-EA5C-4942-8698-640E9582C967}" type="presOf" srcId="{36363103-A5CC-478E-9B3C-EF63EFE9139D}" destId="{E62AE1E8-9502-45D2-970E-988F2AE04033}" srcOrd="0" destOrd="0" presId="urn:microsoft.com/office/officeart/2008/layout/BendingPictureCaptionList"/>
    <dgm:cxn modelId="{C948D1BB-CA09-4897-B26B-12E756DF4381}" type="presOf" srcId="{01733BD4-9D87-471E-89B9-2B165833CD2D}" destId="{DE2E6E67-D205-4D7B-AC18-64C4186AFF25}" srcOrd="0" destOrd="0" presId="urn:microsoft.com/office/officeart/2008/layout/BendingPictureCaptionList"/>
    <dgm:cxn modelId="{FBB5DAA4-759C-41D8-AE0E-4DCF65EC1C37}" type="presOf" srcId="{52952ADE-EB5F-4CFD-B8F5-EE5FB0E1180E}" destId="{154FF707-2F77-4F35-A02D-08E959A6D96B}" srcOrd="0" destOrd="0" presId="urn:microsoft.com/office/officeart/2008/layout/BendingPictureCaptionList"/>
    <dgm:cxn modelId="{4C60A844-A5C6-4EDB-B310-05A16B551951}" srcId="{01733BD4-9D87-471E-89B9-2B165833CD2D}" destId="{52952ADE-EB5F-4CFD-B8F5-EE5FB0E1180E}" srcOrd="1" destOrd="0" parTransId="{FE537927-3625-4CA3-A35A-492E2B03A5A4}" sibTransId="{D4C33CF4-6FDF-4852-8D3E-2E2E838C3A3C}"/>
    <dgm:cxn modelId="{A555BAA9-5FBA-4098-ADBA-7FCE7FF8E4F1}" srcId="{01733BD4-9D87-471E-89B9-2B165833CD2D}" destId="{F60A19DE-AA76-487E-BE3B-3CBD0BAA4545}" srcOrd="2" destOrd="0" parTransId="{1C9A3528-448E-4CCD-BA4C-A894A913EA45}" sibTransId="{36D6B815-AF94-4ED1-84A2-1A1A9D3E52CA}"/>
    <dgm:cxn modelId="{A5F0F144-A7FC-4576-9788-DB05B47E75E3}" type="presParOf" srcId="{DE2E6E67-D205-4D7B-AC18-64C4186AFF25}" destId="{6845DEB2-CD26-451A-8B6B-3FC3A7D7DAA2}" srcOrd="0" destOrd="0" presId="urn:microsoft.com/office/officeart/2008/layout/BendingPictureCaptionList"/>
    <dgm:cxn modelId="{DE3AF321-6513-4ADB-8C30-5BD929A2AED2}" type="presParOf" srcId="{6845DEB2-CD26-451A-8B6B-3FC3A7D7DAA2}" destId="{A7EF4CA7-89E9-4620-96A5-900616DA0582}" srcOrd="0" destOrd="0" presId="urn:microsoft.com/office/officeart/2008/layout/BendingPictureCaptionList"/>
    <dgm:cxn modelId="{A8D2B6CD-86E8-4957-943D-7316700D515E}" type="presParOf" srcId="{6845DEB2-CD26-451A-8B6B-3FC3A7D7DAA2}" destId="{E62AE1E8-9502-45D2-970E-988F2AE04033}" srcOrd="1" destOrd="0" presId="urn:microsoft.com/office/officeart/2008/layout/BendingPictureCaptionList"/>
    <dgm:cxn modelId="{E3327682-6BF8-4849-BD02-31FE332D7C8A}" type="presParOf" srcId="{DE2E6E67-D205-4D7B-AC18-64C4186AFF25}" destId="{DDEC7C06-2709-4C87-A9D6-E374BBE47AB6}" srcOrd="1" destOrd="0" presId="urn:microsoft.com/office/officeart/2008/layout/BendingPictureCaptionList"/>
    <dgm:cxn modelId="{2506EC47-CACB-43AE-8FC4-B43654478D1E}" type="presParOf" srcId="{DE2E6E67-D205-4D7B-AC18-64C4186AFF25}" destId="{7B149579-78B6-4F3E-9C0A-8AD57BC4D69C}" srcOrd="2" destOrd="0" presId="urn:microsoft.com/office/officeart/2008/layout/BendingPictureCaptionList"/>
    <dgm:cxn modelId="{CFD39337-F548-454C-BD7F-C896D430F83B}" type="presParOf" srcId="{7B149579-78B6-4F3E-9C0A-8AD57BC4D69C}" destId="{ED89804E-6023-416F-AC8B-A89EBA68E9E6}" srcOrd="0" destOrd="0" presId="urn:microsoft.com/office/officeart/2008/layout/BendingPictureCaptionList"/>
    <dgm:cxn modelId="{330A07F2-8A4D-47DB-934D-50C4BF3BF942}" type="presParOf" srcId="{7B149579-78B6-4F3E-9C0A-8AD57BC4D69C}" destId="{154FF707-2F77-4F35-A02D-08E959A6D96B}" srcOrd="1" destOrd="0" presId="urn:microsoft.com/office/officeart/2008/layout/BendingPictureCaptionList"/>
    <dgm:cxn modelId="{E4E2980A-3DD1-4DA8-9AA7-CD738D298BD7}" type="presParOf" srcId="{DE2E6E67-D205-4D7B-AC18-64C4186AFF25}" destId="{CFBCB9FA-4591-4908-B118-9EBADB2FEB91}" srcOrd="3" destOrd="0" presId="urn:microsoft.com/office/officeart/2008/layout/BendingPictureCaptionList"/>
    <dgm:cxn modelId="{74EAFDDA-805B-4E6D-8497-F05EF53477F5}" type="presParOf" srcId="{DE2E6E67-D205-4D7B-AC18-64C4186AFF25}" destId="{84705F74-0341-43CA-9E7B-E8BB070D9C43}" srcOrd="4" destOrd="0" presId="urn:microsoft.com/office/officeart/2008/layout/BendingPictureCaptionList"/>
    <dgm:cxn modelId="{66D6C19A-D5EF-46B3-94A4-FFB421483460}" type="presParOf" srcId="{84705F74-0341-43CA-9E7B-E8BB070D9C43}" destId="{B8D6A137-9D3E-421A-99CE-242EFE038E5C}" srcOrd="0" destOrd="0" presId="urn:microsoft.com/office/officeart/2008/layout/BendingPictureCaptionList"/>
    <dgm:cxn modelId="{4D1DC8FB-BDB9-40B4-AD24-BFF816A53615}" type="presParOf" srcId="{84705F74-0341-43CA-9E7B-E8BB070D9C43}" destId="{14F56763-5F40-4362-97D8-401C69B309A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33BD4-9D87-471E-89B9-2B165833CD2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63103-A5CC-478E-9B3C-EF63EFE9139D}">
      <dgm:prSet phldrT="[Text]" custT="1"/>
      <dgm:spPr/>
      <dgm:t>
        <a:bodyPr/>
        <a:lstStyle/>
        <a:p>
          <a:r>
            <a:rPr lang="en-US" sz="1400" b="1" dirty="0">
              <a:latin typeface="Raleway" pitchFamily="2" charset="0"/>
            </a:rPr>
            <a:t>MELAKSANAKAN</a:t>
          </a:r>
        </a:p>
        <a:p>
          <a:r>
            <a:rPr lang="en-US" sz="1400" b="1" dirty="0">
              <a:latin typeface="Raleway" pitchFamily="2" charset="0"/>
            </a:rPr>
            <a:t>KEBIJAKAN PUBLIK</a:t>
          </a:r>
        </a:p>
      </dgm:t>
    </dgm:pt>
    <dgm:pt modelId="{240F7711-8E37-4399-A671-6AC943937E1F}" type="parTrans" cxnId="{2ED778C1-9B39-45BF-9A85-98AF82F81401}">
      <dgm:prSet/>
      <dgm:spPr/>
      <dgm:t>
        <a:bodyPr/>
        <a:lstStyle/>
        <a:p>
          <a:endParaRPr lang="en-US"/>
        </a:p>
      </dgm:t>
    </dgm:pt>
    <dgm:pt modelId="{97BA5470-2F2B-45E6-971D-C6FD9C3E892D}" type="sibTrans" cxnId="{2ED778C1-9B39-45BF-9A85-98AF82F81401}">
      <dgm:prSet/>
      <dgm:spPr/>
      <dgm:t>
        <a:bodyPr/>
        <a:lstStyle/>
        <a:p>
          <a:endParaRPr lang="en-US"/>
        </a:p>
      </dgm:t>
    </dgm:pt>
    <dgm:pt modelId="{52952ADE-EB5F-4CFD-B8F5-EE5FB0E1180E}">
      <dgm:prSet phldrT="[Text]" custT="1"/>
      <dgm:spPr/>
      <dgm:t>
        <a:bodyPr/>
        <a:lstStyle/>
        <a:p>
          <a:r>
            <a:rPr lang="en-US" sz="1400" b="1" dirty="0">
              <a:latin typeface="Raleway" pitchFamily="2" charset="0"/>
            </a:rPr>
            <a:t>MEMBERIKAN</a:t>
          </a:r>
        </a:p>
        <a:p>
          <a:r>
            <a:rPr lang="en-US" sz="1400" b="1" dirty="0">
              <a:latin typeface="Raleway" pitchFamily="2" charset="0"/>
            </a:rPr>
            <a:t>PELAYANAN YANG</a:t>
          </a:r>
        </a:p>
        <a:p>
          <a:r>
            <a:rPr lang="en-US" sz="1400" b="1" dirty="0">
              <a:latin typeface="Raleway" pitchFamily="2" charset="0"/>
            </a:rPr>
            <a:t>PROFESIONAL DAN BERKUALITAS</a:t>
          </a:r>
        </a:p>
      </dgm:t>
    </dgm:pt>
    <dgm:pt modelId="{FE537927-3625-4CA3-A35A-492E2B03A5A4}" type="parTrans" cxnId="{4C60A844-A5C6-4EDB-B310-05A16B551951}">
      <dgm:prSet/>
      <dgm:spPr/>
      <dgm:t>
        <a:bodyPr/>
        <a:lstStyle/>
        <a:p>
          <a:endParaRPr lang="en-US"/>
        </a:p>
      </dgm:t>
    </dgm:pt>
    <dgm:pt modelId="{D4C33CF4-6FDF-4852-8D3E-2E2E838C3A3C}" type="sibTrans" cxnId="{4C60A844-A5C6-4EDB-B310-05A16B551951}">
      <dgm:prSet/>
      <dgm:spPr/>
      <dgm:t>
        <a:bodyPr/>
        <a:lstStyle/>
        <a:p>
          <a:endParaRPr lang="en-US"/>
        </a:p>
      </dgm:t>
    </dgm:pt>
    <dgm:pt modelId="{F60A19DE-AA76-487E-BE3B-3CBD0BAA4545}">
      <dgm:prSet phldrT="[Text]" custT="1"/>
      <dgm:spPr/>
      <dgm:t>
        <a:bodyPr/>
        <a:lstStyle/>
        <a:p>
          <a:r>
            <a:rPr lang="fi-FI" sz="1400" b="1" dirty="0">
              <a:latin typeface="Raleway" pitchFamily="2" charset="0"/>
            </a:rPr>
            <a:t>MEMPERERAT</a:t>
          </a:r>
        </a:p>
        <a:p>
          <a:r>
            <a:rPr lang="fi-FI" sz="1400" b="1" dirty="0">
              <a:latin typeface="Raleway" pitchFamily="2" charset="0"/>
            </a:rPr>
            <a:t>PERSATUAN DAN KESATUAN</a:t>
          </a:r>
        </a:p>
        <a:p>
          <a:r>
            <a:rPr lang="fi-FI" sz="1400" b="1" dirty="0">
              <a:latin typeface="Raleway" pitchFamily="2" charset="0"/>
            </a:rPr>
            <a:t>NEGARA KESATUAN RI</a:t>
          </a:r>
          <a:endParaRPr lang="en-US" sz="1400" b="1" dirty="0">
            <a:latin typeface="Raleway" pitchFamily="2" charset="0"/>
          </a:endParaRPr>
        </a:p>
      </dgm:t>
    </dgm:pt>
    <dgm:pt modelId="{1C9A3528-448E-4CCD-BA4C-A894A913EA45}" type="parTrans" cxnId="{A555BAA9-5FBA-4098-ADBA-7FCE7FF8E4F1}">
      <dgm:prSet/>
      <dgm:spPr/>
      <dgm:t>
        <a:bodyPr/>
        <a:lstStyle/>
        <a:p>
          <a:endParaRPr lang="en-US"/>
        </a:p>
      </dgm:t>
    </dgm:pt>
    <dgm:pt modelId="{36D6B815-AF94-4ED1-84A2-1A1A9D3E52CA}" type="sibTrans" cxnId="{A555BAA9-5FBA-4098-ADBA-7FCE7FF8E4F1}">
      <dgm:prSet/>
      <dgm:spPr/>
      <dgm:t>
        <a:bodyPr/>
        <a:lstStyle/>
        <a:p>
          <a:endParaRPr lang="en-US"/>
        </a:p>
      </dgm:t>
    </dgm:pt>
    <dgm:pt modelId="{DE2E6E67-D205-4D7B-AC18-64C4186AFF25}" type="pres">
      <dgm:prSet presAssocID="{01733BD4-9D87-471E-89B9-2B165833CD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5DEB2-CD26-451A-8B6B-3FC3A7D7DAA2}" type="pres">
      <dgm:prSet presAssocID="{36363103-A5CC-478E-9B3C-EF63EFE9139D}" presName="composite" presStyleCnt="0"/>
      <dgm:spPr/>
    </dgm:pt>
    <dgm:pt modelId="{A7EF4CA7-89E9-4620-96A5-900616DA0582}" type="pres">
      <dgm:prSet presAssocID="{36363103-A5CC-478E-9B3C-EF63EFE9139D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E62AE1E8-9502-45D2-970E-988F2AE04033}" type="pres">
      <dgm:prSet presAssocID="{36363103-A5CC-478E-9B3C-EF63EFE9139D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C7C06-2709-4C87-A9D6-E374BBE47AB6}" type="pres">
      <dgm:prSet presAssocID="{97BA5470-2F2B-45E6-971D-C6FD9C3E892D}" presName="sibTrans" presStyleCnt="0"/>
      <dgm:spPr/>
    </dgm:pt>
    <dgm:pt modelId="{7B149579-78B6-4F3E-9C0A-8AD57BC4D69C}" type="pres">
      <dgm:prSet presAssocID="{52952ADE-EB5F-4CFD-B8F5-EE5FB0E1180E}" presName="composite" presStyleCnt="0"/>
      <dgm:spPr/>
    </dgm:pt>
    <dgm:pt modelId="{ED89804E-6023-416F-AC8B-A89EBA68E9E6}" type="pres">
      <dgm:prSet presAssocID="{52952ADE-EB5F-4CFD-B8F5-EE5FB0E1180E}" presName="rect1" presStyleLbl="b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49" t="-4696" r="-22451"/>
          </a:stretch>
        </a:blipFill>
      </dgm:spPr>
    </dgm:pt>
    <dgm:pt modelId="{154FF707-2F77-4F35-A02D-08E959A6D96B}" type="pres">
      <dgm:prSet presAssocID="{52952ADE-EB5F-4CFD-B8F5-EE5FB0E1180E}" presName="wedgeRectCallout1" presStyleLbl="node1" presStyleIdx="1" presStyleCnt="3" custScaleY="139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CB9FA-4591-4908-B118-9EBADB2FEB91}" type="pres">
      <dgm:prSet presAssocID="{D4C33CF4-6FDF-4852-8D3E-2E2E838C3A3C}" presName="sibTrans" presStyleCnt="0"/>
      <dgm:spPr/>
    </dgm:pt>
    <dgm:pt modelId="{84705F74-0341-43CA-9E7B-E8BB070D9C43}" type="pres">
      <dgm:prSet presAssocID="{F60A19DE-AA76-487E-BE3B-3CBD0BAA4545}" presName="composite" presStyleCnt="0"/>
      <dgm:spPr/>
    </dgm:pt>
    <dgm:pt modelId="{B8D6A137-9D3E-421A-99CE-242EFE038E5C}" type="pres">
      <dgm:prSet presAssocID="{F60A19DE-AA76-487E-BE3B-3CBD0BAA4545}" presName="rect1" presStyleLbl="b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20" r="-27810"/>
          </a:stretch>
        </a:blipFill>
      </dgm:spPr>
    </dgm:pt>
    <dgm:pt modelId="{14F56763-5F40-4362-97D8-401C69B309AC}" type="pres">
      <dgm:prSet presAssocID="{F60A19DE-AA76-487E-BE3B-3CBD0BAA4545}" presName="wedgeRectCallout1" presStyleLbl="node1" presStyleIdx="2" presStyleCnt="3" custScaleY="146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778C1-9B39-45BF-9A85-98AF82F81401}" srcId="{01733BD4-9D87-471E-89B9-2B165833CD2D}" destId="{36363103-A5CC-478E-9B3C-EF63EFE9139D}" srcOrd="0" destOrd="0" parTransId="{240F7711-8E37-4399-A671-6AC943937E1F}" sibTransId="{97BA5470-2F2B-45E6-971D-C6FD9C3E892D}"/>
    <dgm:cxn modelId="{873435B5-4F4E-45B1-8857-03EDFD57F9B6}" type="presOf" srcId="{F60A19DE-AA76-487E-BE3B-3CBD0BAA4545}" destId="{14F56763-5F40-4362-97D8-401C69B309AC}" srcOrd="0" destOrd="0" presId="urn:microsoft.com/office/officeart/2008/layout/BendingPictureCaptionList"/>
    <dgm:cxn modelId="{BE89CBE6-EA5C-4942-8698-640E9582C967}" type="presOf" srcId="{36363103-A5CC-478E-9B3C-EF63EFE9139D}" destId="{E62AE1E8-9502-45D2-970E-988F2AE04033}" srcOrd="0" destOrd="0" presId="urn:microsoft.com/office/officeart/2008/layout/BendingPictureCaptionList"/>
    <dgm:cxn modelId="{C948D1BB-CA09-4897-B26B-12E756DF4381}" type="presOf" srcId="{01733BD4-9D87-471E-89B9-2B165833CD2D}" destId="{DE2E6E67-D205-4D7B-AC18-64C4186AFF25}" srcOrd="0" destOrd="0" presId="urn:microsoft.com/office/officeart/2008/layout/BendingPictureCaptionList"/>
    <dgm:cxn modelId="{FBB5DAA4-759C-41D8-AE0E-4DCF65EC1C37}" type="presOf" srcId="{52952ADE-EB5F-4CFD-B8F5-EE5FB0E1180E}" destId="{154FF707-2F77-4F35-A02D-08E959A6D96B}" srcOrd="0" destOrd="0" presId="urn:microsoft.com/office/officeart/2008/layout/BendingPictureCaptionList"/>
    <dgm:cxn modelId="{4C60A844-A5C6-4EDB-B310-05A16B551951}" srcId="{01733BD4-9D87-471E-89B9-2B165833CD2D}" destId="{52952ADE-EB5F-4CFD-B8F5-EE5FB0E1180E}" srcOrd="1" destOrd="0" parTransId="{FE537927-3625-4CA3-A35A-492E2B03A5A4}" sibTransId="{D4C33CF4-6FDF-4852-8D3E-2E2E838C3A3C}"/>
    <dgm:cxn modelId="{A555BAA9-5FBA-4098-ADBA-7FCE7FF8E4F1}" srcId="{01733BD4-9D87-471E-89B9-2B165833CD2D}" destId="{F60A19DE-AA76-487E-BE3B-3CBD0BAA4545}" srcOrd="2" destOrd="0" parTransId="{1C9A3528-448E-4CCD-BA4C-A894A913EA45}" sibTransId="{36D6B815-AF94-4ED1-84A2-1A1A9D3E52CA}"/>
    <dgm:cxn modelId="{A5F0F144-A7FC-4576-9788-DB05B47E75E3}" type="presParOf" srcId="{DE2E6E67-D205-4D7B-AC18-64C4186AFF25}" destId="{6845DEB2-CD26-451A-8B6B-3FC3A7D7DAA2}" srcOrd="0" destOrd="0" presId="urn:microsoft.com/office/officeart/2008/layout/BendingPictureCaptionList"/>
    <dgm:cxn modelId="{DE3AF321-6513-4ADB-8C30-5BD929A2AED2}" type="presParOf" srcId="{6845DEB2-CD26-451A-8B6B-3FC3A7D7DAA2}" destId="{A7EF4CA7-89E9-4620-96A5-900616DA0582}" srcOrd="0" destOrd="0" presId="urn:microsoft.com/office/officeart/2008/layout/BendingPictureCaptionList"/>
    <dgm:cxn modelId="{A8D2B6CD-86E8-4957-943D-7316700D515E}" type="presParOf" srcId="{6845DEB2-CD26-451A-8B6B-3FC3A7D7DAA2}" destId="{E62AE1E8-9502-45D2-970E-988F2AE04033}" srcOrd="1" destOrd="0" presId="urn:microsoft.com/office/officeart/2008/layout/BendingPictureCaptionList"/>
    <dgm:cxn modelId="{E3327682-6BF8-4849-BD02-31FE332D7C8A}" type="presParOf" srcId="{DE2E6E67-D205-4D7B-AC18-64C4186AFF25}" destId="{DDEC7C06-2709-4C87-A9D6-E374BBE47AB6}" srcOrd="1" destOrd="0" presId="urn:microsoft.com/office/officeart/2008/layout/BendingPictureCaptionList"/>
    <dgm:cxn modelId="{2506EC47-CACB-43AE-8FC4-B43654478D1E}" type="presParOf" srcId="{DE2E6E67-D205-4D7B-AC18-64C4186AFF25}" destId="{7B149579-78B6-4F3E-9C0A-8AD57BC4D69C}" srcOrd="2" destOrd="0" presId="urn:microsoft.com/office/officeart/2008/layout/BendingPictureCaptionList"/>
    <dgm:cxn modelId="{CFD39337-F548-454C-BD7F-C896D430F83B}" type="presParOf" srcId="{7B149579-78B6-4F3E-9C0A-8AD57BC4D69C}" destId="{ED89804E-6023-416F-AC8B-A89EBA68E9E6}" srcOrd="0" destOrd="0" presId="urn:microsoft.com/office/officeart/2008/layout/BendingPictureCaptionList"/>
    <dgm:cxn modelId="{330A07F2-8A4D-47DB-934D-50C4BF3BF942}" type="presParOf" srcId="{7B149579-78B6-4F3E-9C0A-8AD57BC4D69C}" destId="{154FF707-2F77-4F35-A02D-08E959A6D96B}" srcOrd="1" destOrd="0" presId="urn:microsoft.com/office/officeart/2008/layout/BendingPictureCaptionList"/>
    <dgm:cxn modelId="{E4E2980A-3DD1-4DA8-9AA7-CD738D298BD7}" type="presParOf" srcId="{DE2E6E67-D205-4D7B-AC18-64C4186AFF25}" destId="{CFBCB9FA-4591-4908-B118-9EBADB2FEB91}" srcOrd="3" destOrd="0" presId="urn:microsoft.com/office/officeart/2008/layout/BendingPictureCaptionList"/>
    <dgm:cxn modelId="{74EAFDDA-805B-4E6D-8497-F05EF53477F5}" type="presParOf" srcId="{DE2E6E67-D205-4D7B-AC18-64C4186AFF25}" destId="{84705F74-0341-43CA-9E7B-E8BB070D9C43}" srcOrd="4" destOrd="0" presId="urn:microsoft.com/office/officeart/2008/layout/BendingPictureCaptionList"/>
    <dgm:cxn modelId="{66D6C19A-D5EF-46B3-94A4-FFB421483460}" type="presParOf" srcId="{84705F74-0341-43CA-9E7B-E8BB070D9C43}" destId="{B8D6A137-9D3E-421A-99CE-242EFE038E5C}" srcOrd="0" destOrd="0" presId="urn:microsoft.com/office/officeart/2008/layout/BendingPictureCaptionList"/>
    <dgm:cxn modelId="{4D1DC8FB-BDB9-40B4-AD24-BFF816A53615}" type="presParOf" srcId="{84705F74-0341-43CA-9E7B-E8BB070D9C43}" destId="{14F56763-5F40-4362-97D8-401C69B309A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33BD4-9D87-471E-89B9-2B165833CD2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63103-A5CC-478E-9B3C-EF63EFE9139D}">
      <dgm:prSet phldrT="[Text]" custT="1"/>
      <dgm:spPr/>
      <dgm:t>
        <a:bodyPr/>
        <a:lstStyle/>
        <a:p>
          <a:r>
            <a:rPr lang="en-US" sz="1400" b="1" dirty="0">
              <a:latin typeface="Raleway" pitchFamily="2" charset="0"/>
            </a:rPr>
            <a:t>PEGAWAI ASN BERKEDUDUKAN SEBAGAI UNSUR APARATUR NEGARA</a:t>
          </a:r>
        </a:p>
      </dgm:t>
    </dgm:pt>
    <dgm:pt modelId="{240F7711-8E37-4399-A671-6AC943937E1F}" type="parTrans" cxnId="{2ED778C1-9B39-45BF-9A85-98AF82F81401}">
      <dgm:prSet/>
      <dgm:spPr/>
      <dgm:t>
        <a:bodyPr/>
        <a:lstStyle/>
        <a:p>
          <a:endParaRPr lang="en-US" sz="1400"/>
        </a:p>
      </dgm:t>
    </dgm:pt>
    <dgm:pt modelId="{97BA5470-2F2B-45E6-971D-C6FD9C3E892D}" type="sibTrans" cxnId="{2ED778C1-9B39-45BF-9A85-98AF82F81401}">
      <dgm:prSet/>
      <dgm:spPr/>
      <dgm:t>
        <a:bodyPr/>
        <a:lstStyle/>
        <a:p>
          <a:endParaRPr lang="en-US" sz="1400"/>
        </a:p>
      </dgm:t>
    </dgm:pt>
    <dgm:pt modelId="{52952ADE-EB5F-4CFD-B8F5-EE5FB0E1180E}">
      <dgm:prSet phldrT="[Text]" custT="1"/>
      <dgm:spPr/>
      <dgm:t>
        <a:bodyPr/>
        <a:lstStyle/>
        <a:p>
          <a:r>
            <a:rPr lang="en-US" sz="1400" b="1" dirty="0">
              <a:latin typeface="Raleway" pitchFamily="2" charset="0"/>
            </a:rPr>
            <a:t>PEGAWAI ASN HARUS BEBAS DARI PENGARUH DAN INTERVENSI SEMUA GOLONGAN DAN PARTAI POLITIK</a:t>
          </a:r>
        </a:p>
      </dgm:t>
    </dgm:pt>
    <dgm:pt modelId="{FE537927-3625-4CA3-A35A-492E2B03A5A4}" type="parTrans" cxnId="{4C60A844-A5C6-4EDB-B310-05A16B551951}">
      <dgm:prSet/>
      <dgm:spPr/>
      <dgm:t>
        <a:bodyPr/>
        <a:lstStyle/>
        <a:p>
          <a:endParaRPr lang="en-US" sz="1400"/>
        </a:p>
      </dgm:t>
    </dgm:pt>
    <dgm:pt modelId="{D4C33CF4-6FDF-4852-8D3E-2E2E838C3A3C}" type="sibTrans" cxnId="{4C60A844-A5C6-4EDB-B310-05A16B551951}">
      <dgm:prSet/>
      <dgm:spPr/>
      <dgm:t>
        <a:bodyPr/>
        <a:lstStyle/>
        <a:p>
          <a:endParaRPr lang="en-US" sz="1400"/>
        </a:p>
      </dgm:t>
    </dgm:pt>
    <dgm:pt modelId="{DE2E6E67-D205-4D7B-AC18-64C4186AFF25}" type="pres">
      <dgm:prSet presAssocID="{01733BD4-9D87-471E-89B9-2B165833CD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5DEB2-CD26-451A-8B6B-3FC3A7D7DAA2}" type="pres">
      <dgm:prSet presAssocID="{36363103-A5CC-478E-9B3C-EF63EFE9139D}" presName="composite" presStyleCnt="0"/>
      <dgm:spPr/>
    </dgm:pt>
    <dgm:pt modelId="{A7EF4CA7-89E9-4620-96A5-900616DA0582}" type="pres">
      <dgm:prSet presAssocID="{36363103-A5CC-478E-9B3C-EF63EFE9139D}" presName="rect1" presStyleLbl="bgImgPlace1" presStyleIdx="0" presStyleCnt="2" custLinFactNeighborX="-2364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542" t="-24944" r="-88526" b="-104621"/>
          </a:stretch>
        </a:blipFill>
      </dgm:spPr>
    </dgm:pt>
    <dgm:pt modelId="{E62AE1E8-9502-45D2-970E-988F2AE04033}" type="pres">
      <dgm:prSet presAssocID="{36363103-A5CC-478E-9B3C-EF63EFE9139D}" presName="wedgeRectCallout1" presStyleLbl="node1" presStyleIdx="0" presStyleCnt="2" custScaleY="129146" custLinFactNeighborX="-26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C7C06-2709-4C87-A9D6-E374BBE47AB6}" type="pres">
      <dgm:prSet presAssocID="{97BA5470-2F2B-45E6-971D-C6FD9C3E892D}" presName="sibTrans" presStyleCnt="0"/>
      <dgm:spPr/>
    </dgm:pt>
    <dgm:pt modelId="{7B149579-78B6-4F3E-9C0A-8AD57BC4D69C}" type="pres">
      <dgm:prSet presAssocID="{52952ADE-EB5F-4CFD-B8F5-EE5FB0E1180E}" presName="composite" presStyleCnt="0"/>
      <dgm:spPr/>
    </dgm:pt>
    <dgm:pt modelId="{ED89804E-6023-416F-AC8B-A89EBA68E9E6}" type="pres">
      <dgm:prSet presAssocID="{52952ADE-EB5F-4CFD-B8F5-EE5FB0E1180E}" presName="rect1" presStyleLbl="bgImgPlace1" presStyleIdx="1" presStyleCnt="2" custLinFactNeighborX="138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54FF707-2F77-4F35-A02D-08E959A6D96B}" type="pres">
      <dgm:prSet presAssocID="{52952ADE-EB5F-4CFD-B8F5-EE5FB0E1180E}" presName="wedgeRectCallout1" presStyleLbl="node1" presStyleIdx="1" presStyleCnt="2" custScaleY="145023" custLinFactNeighborX="17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0A844-A5C6-4EDB-B310-05A16B551951}" srcId="{01733BD4-9D87-471E-89B9-2B165833CD2D}" destId="{52952ADE-EB5F-4CFD-B8F5-EE5FB0E1180E}" srcOrd="1" destOrd="0" parTransId="{FE537927-3625-4CA3-A35A-492E2B03A5A4}" sibTransId="{D4C33CF4-6FDF-4852-8D3E-2E2E838C3A3C}"/>
    <dgm:cxn modelId="{2ED778C1-9B39-45BF-9A85-98AF82F81401}" srcId="{01733BD4-9D87-471E-89B9-2B165833CD2D}" destId="{36363103-A5CC-478E-9B3C-EF63EFE9139D}" srcOrd="0" destOrd="0" parTransId="{240F7711-8E37-4399-A671-6AC943937E1F}" sibTransId="{97BA5470-2F2B-45E6-971D-C6FD9C3E892D}"/>
    <dgm:cxn modelId="{BE89CBE6-EA5C-4942-8698-640E9582C967}" type="presOf" srcId="{36363103-A5CC-478E-9B3C-EF63EFE9139D}" destId="{E62AE1E8-9502-45D2-970E-988F2AE04033}" srcOrd="0" destOrd="0" presId="urn:microsoft.com/office/officeart/2008/layout/BendingPictureCaptionList"/>
    <dgm:cxn modelId="{C948D1BB-CA09-4897-B26B-12E756DF4381}" type="presOf" srcId="{01733BD4-9D87-471E-89B9-2B165833CD2D}" destId="{DE2E6E67-D205-4D7B-AC18-64C4186AFF25}" srcOrd="0" destOrd="0" presId="urn:microsoft.com/office/officeart/2008/layout/BendingPictureCaptionList"/>
    <dgm:cxn modelId="{FBB5DAA4-759C-41D8-AE0E-4DCF65EC1C37}" type="presOf" srcId="{52952ADE-EB5F-4CFD-B8F5-EE5FB0E1180E}" destId="{154FF707-2F77-4F35-A02D-08E959A6D96B}" srcOrd="0" destOrd="0" presId="urn:microsoft.com/office/officeart/2008/layout/BendingPictureCaptionList"/>
    <dgm:cxn modelId="{A5F0F144-A7FC-4576-9788-DB05B47E75E3}" type="presParOf" srcId="{DE2E6E67-D205-4D7B-AC18-64C4186AFF25}" destId="{6845DEB2-CD26-451A-8B6B-3FC3A7D7DAA2}" srcOrd="0" destOrd="0" presId="urn:microsoft.com/office/officeart/2008/layout/BendingPictureCaptionList"/>
    <dgm:cxn modelId="{DE3AF321-6513-4ADB-8C30-5BD929A2AED2}" type="presParOf" srcId="{6845DEB2-CD26-451A-8B6B-3FC3A7D7DAA2}" destId="{A7EF4CA7-89E9-4620-96A5-900616DA0582}" srcOrd="0" destOrd="0" presId="urn:microsoft.com/office/officeart/2008/layout/BendingPictureCaptionList"/>
    <dgm:cxn modelId="{A8D2B6CD-86E8-4957-943D-7316700D515E}" type="presParOf" srcId="{6845DEB2-CD26-451A-8B6B-3FC3A7D7DAA2}" destId="{E62AE1E8-9502-45D2-970E-988F2AE04033}" srcOrd="1" destOrd="0" presId="urn:microsoft.com/office/officeart/2008/layout/BendingPictureCaptionList"/>
    <dgm:cxn modelId="{E3327682-6BF8-4849-BD02-31FE332D7C8A}" type="presParOf" srcId="{DE2E6E67-D205-4D7B-AC18-64C4186AFF25}" destId="{DDEC7C06-2709-4C87-A9D6-E374BBE47AB6}" srcOrd="1" destOrd="0" presId="urn:microsoft.com/office/officeart/2008/layout/BendingPictureCaptionList"/>
    <dgm:cxn modelId="{2506EC47-CACB-43AE-8FC4-B43654478D1E}" type="presParOf" srcId="{DE2E6E67-D205-4D7B-AC18-64C4186AFF25}" destId="{7B149579-78B6-4F3E-9C0A-8AD57BC4D69C}" srcOrd="2" destOrd="0" presId="urn:microsoft.com/office/officeart/2008/layout/BendingPictureCaptionList"/>
    <dgm:cxn modelId="{CFD39337-F548-454C-BD7F-C896D430F83B}" type="presParOf" srcId="{7B149579-78B6-4F3E-9C0A-8AD57BC4D69C}" destId="{ED89804E-6023-416F-AC8B-A89EBA68E9E6}" srcOrd="0" destOrd="0" presId="urn:microsoft.com/office/officeart/2008/layout/BendingPictureCaptionList"/>
    <dgm:cxn modelId="{330A07F2-8A4D-47DB-934D-50C4BF3BF942}" type="presParOf" srcId="{7B149579-78B6-4F3E-9C0A-8AD57BC4D69C}" destId="{154FF707-2F77-4F35-A02D-08E959A6D96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4CA7-89E9-4620-96A5-900616DA0582}">
      <dsp:nvSpPr>
        <dsp:cNvPr id="0" name=""/>
        <dsp:cNvSpPr/>
      </dsp:nvSpPr>
      <dsp:spPr>
        <a:xfrm>
          <a:off x="0" y="631507"/>
          <a:ext cx="2600324" cy="2080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AE1E8-9502-45D2-970E-988F2AE04033}">
      <dsp:nvSpPr>
        <dsp:cNvPr id="0" name=""/>
        <dsp:cNvSpPr/>
      </dsp:nvSpPr>
      <dsp:spPr>
        <a:xfrm>
          <a:off x="234029" y="2503741"/>
          <a:ext cx="2314288" cy="728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Raleway" pitchFamily="2" charset="0"/>
            </a:rPr>
            <a:t>PELAKSANA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Raleway" pitchFamily="2" charset="0"/>
            </a:rPr>
            <a:t>KEBIJAKAN PUBLIK</a:t>
          </a:r>
        </a:p>
      </dsp:txBody>
      <dsp:txXfrm>
        <a:off x="234029" y="2503741"/>
        <a:ext cx="2314288" cy="728090"/>
      </dsp:txXfrm>
    </dsp:sp>
    <dsp:sp modelId="{ED89804E-6023-416F-AC8B-A89EBA68E9E6}">
      <dsp:nvSpPr>
        <dsp:cNvPr id="0" name=""/>
        <dsp:cNvSpPr/>
      </dsp:nvSpPr>
      <dsp:spPr>
        <a:xfrm>
          <a:off x="2860357" y="631507"/>
          <a:ext cx="2600324" cy="208025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94" r="-1740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FF707-2F77-4F35-A02D-08E959A6D96B}">
      <dsp:nvSpPr>
        <dsp:cNvPr id="0" name=""/>
        <dsp:cNvSpPr/>
      </dsp:nvSpPr>
      <dsp:spPr>
        <a:xfrm>
          <a:off x="3094386" y="2503741"/>
          <a:ext cx="2314288" cy="728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Raleway" pitchFamily="2" charset="0"/>
            </a:rPr>
            <a:t>PELAYAN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Raleway" pitchFamily="2" charset="0"/>
            </a:rPr>
            <a:t>PUBLIK</a:t>
          </a:r>
        </a:p>
      </dsp:txBody>
      <dsp:txXfrm>
        <a:off x="3094386" y="2503741"/>
        <a:ext cx="2314288" cy="728090"/>
      </dsp:txXfrm>
    </dsp:sp>
    <dsp:sp modelId="{B8D6A137-9D3E-421A-99CE-242EFE038E5C}">
      <dsp:nvSpPr>
        <dsp:cNvPr id="0" name=""/>
        <dsp:cNvSpPr/>
      </dsp:nvSpPr>
      <dsp:spPr>
        <a:xfrm>
          <a:off x="5720714" y="631507"/>
          <a:ext cx="2600324" cy="2080259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47" r="-52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56763-5F40-4362-97D8-401C69B309AC}">
      <dsp:nvSpPr>
        <dsp:cNvPr id="0" name=""/>
        <dsp:cNvSpPr/>
      </dsp:nvSpPr>
      <dsp:spPr>
        <a:xfrm>
          <a:off x="5954743" y="2503741"/>
          <a:ext cx="2314288" cy="728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Raleway" pitchFamily="2" charset="0"/>
            </a:rPr>
            <a:t>PEREKAT DAN PEMERSATU BANGSA</a:t>
          </a:r>
        </a:p>
      </dsp:txBody>
      <dsp:txXfrm>
        <a:off x="5954743" y="2503741"/>
        <a:ext cx="2314288" cy="72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4CA7-89E9-4620-96A5-900616DA0582}">
      <dsp:nvSpPr>
        <dsp:cNvPr id="0" name=""/>
        <dsp:cNvSpPr/>
      </dsp:nvSpPr>
      <dsp:spPr>
        <a:xfrm>
          <a:off x="0" y="631507"/>
          <a:ext cx="2600324" cy="2080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AE1E8-9502-45D2-970E-988F2AE04033}">
      <dsp:nvSpPr>
        <dsp:cNvPr id="0" name=""/>
        <dsp:cNvSpPr/>
      </dsp:nvSpPr>
      <dsp:spPr>
        <a:xfrm>
          <a:off x="234029" y="2503741"/>
          <a:ext cx="2314288" cy="72809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MELAKSANAKAN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KEBIJAKAN PUBLIK</a:t>
          </a:r>
        </a:p>
      </dsp:txBody>
      <dsp:txXfrm>
        <a:off x="234029" y="2503741"/>
        <a:ext cx="2314288" cy="728090"/>
      </dsp:txXfrm>
    </dsp:sp>
    <dsp:sp modelId="{ED89804E-6023-416F-AC8B-A89EBA68E9E6}">
      <dsp:nvSpPr>
        <dsp:cNvPr id="0" name=""/>
        <dsp:cNvSpPr/>
      </dsp:nvSpPr>
      <dsp:spPr>
        <a:xfrm>
          <a:off x="2860357" y="559028"/>
          <a:ext cx="2600324" cy="208025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49" t="-4696" r="-2245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FF707-2F77-4F35-A02D-08E959A6D96B}">
      <dsp:nvSpPr>
        <dsp:cNvPr id="0" name=""/>
        <dsp:cNvSpPr/>
      </dsp:nvSpPr>
      <dsp:spPr>
        <a:xfrm>
          <a:off x="3094386" y="2286302"/>
          <a:ext cx="2314288" cy="10180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MEMBERIKAN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PELAYANAN YANG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PROFESIONAL DAN BERKUALITAS</a:t>
          </a:r>
        </a:p>
      </dsp:txBody>
      <dsp:txXfrm>
        <a:off x="3094386" y="2286302"/>
        <a:ext cx="2314288" cy="1018009"/>
      </dsp:txXfrm>
    </dsp:sp>
    <dsp:sp modelId="{B8D6A137-9D3E-421A-99CE-242EFE038E5C}">
      <dsp:nvSpPr>
        <dsp:cNvPr id="0" name=""/>
        <dsp:cNvSpPr/>
      </dsp:nvSpPr>
      <dsp:spPr>
        <a:xfrm>
          <a:off x="5720714" y="546781"/>
          <a:ext cx="2600324" cy="2080259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520" r="-2781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56763-5F40-4362-97D8-401C69B309AC}">
      <dsp:nvSpPr>
        <dsp:cNvPr id="0" name=""/>
        <dsp:cNvSpPr/>
      </dsp:nvSpPr>
      <dsp:spPr>
        <a:xfrm>
          <a:off x="5954743" y="2249563"/>
          <a:ext cx="2314288" cy="106699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>
              <a:latin typeface="Raleway" pitchFamily="2" charset="0"/>
            </a:rPr>
            <a:t>MEMPERERAT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>
              <a:latin typeface="Raleway" pitchFamily="2" charset="0"/>
            </a:rPr>
            <a:t>PERSATUAN DAN KESATUAN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>
              <a:latin typeface="Raleway" pitchFamily="2" charset="0"/>
            </a:rPr>
            <a:t>NEGARA KESATUAN RI</a:t>
          </a:r>
          <a:endParaRPr lang="en-US" sz="1400" b="1" kern="1200" dirty="0">
            <a:latin typeface="Raleway" pitchFamily="2" charset="0"/>
          </a:endParaRPr>
        </a:p>
      </dsp:txBody>
      <dsp:txXfrm>
        <a:off x="5954743" y="2249563"/>
        <a:ext cx="2314288" cy="1066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4CA7-89E9-4620-96A5-900616DA0582}">
      <dsp:nvSpPr>
        <dsp:cNvPr id="0" name=""/>
        <dsp:cNvSpPr/>
      </dsp:nvSpPr>
      <dsp:spPr>
        <a:xfrm>
          <a:off x="235112" y="29702"/>
          <a:ext cx="2670618" cy="213649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542" t="-24944" r="-88526" b="-10462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AE1E8-9502-45D2-970E-988F2AE04033}">
      <dsp:nvSpPr>
        <dsp:cNvPr id="0" name=""/>
        <dsp:cNvSpPr/>
      </dsp:nvSpPr>
      <dsp:spPr>
        <a:xfrm>
          <a:off x="475480" y="1843574"/>
          <a:ext cx="2376850" cy="9657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PEGAWAI ASN BERKEDUDUKAN SEBAGAI UNSUR APARATUR NEGARA</a:t>
          </a:r>
        </a:p>
      </dsp:txBody>
      <dsp:txXfrm>
        <a:off x="475480" y="1843574"/>
        <a:ext cx="2376850" cy="965718"/>
      </dsp:txXfrm>
    </dsp:sp>
    <dsp:sp modelId="{ED89804E-6023-416F-AC8B-A89EBA68E9E6}">
      <dsp:nvSpPr>
        <dsp:cNvPr id="0" name=""/>
        <dsp:cNvSpPr/>
      </dsp:nvSpPr>
      <dsp:spPr>
        <a:xfrm>
          <a:off x="4173018" y="21"/>
          <a:ext cx="2670618" cy="21364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FF707-2F77-4F35-A02D-08E959A6D96B}">
      <dsp:nvSpPr>
        <dsp:cNvPr id="0" name=""/>
        <dsp:cNvSpPr/>
      </dsp:nvSpPr>
      <dsp:spPr>
        <a:xfrm>
          <a:off x="4466794" y="1754531"/>
          <a:ext cx="2376850" cy="108444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Raleway" pitchFamily="2" charset="0"/>
            </a:rPr>
            <a:t>PEGAWAI ASN HARUS BEBAS DARI PENGARUH DAN INTERVENSI SEMUA GOLONGAN DAN PARTAI POLITIK</a:t>
          </a:r>
        </a:p>
      </dsp:txBody>
      <dsp:txXfrm>
        <a:off x="4466794" y="1754531"/>
        <a:ext cx="2376850" cy="108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791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75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1621753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1621753f28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8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1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687" y="1005200"/>
            <a:ext cx="3576000" cy="24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45787" y="3724600"/>
            <a:ext cx="3361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210254" y="3834546"/>
            <a:ext cx="1482900" cy="1065600"/>
            <a:chOff x="5912779" y="4216896"/>
            <a:chExt cx="1482900" cy="10656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612787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634394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656000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677607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699213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720820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6654229" y="3676012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654229" y="3892074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6654229" y="4108136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6654229" y="4324197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" name="Google Shape;23;p2"/>
          <p:cNvGrpSpPr/>
          <p:nvPr/>
        </p:nvGrpSpPr>
        <p:grpSpPr>
          <a:xfrm rot="5400000" flipH="1">
            <a:off x="-865999" y="-904334"/>
            <a:ext cx="2283405" cy="2283405"/>
            <a:chOff x="6188681" y="2227829"/>
            <a:chExt cx="5346300" cy="5346300"/>
          </a:xfrm>
        </p:grpSpPr>
        <p:sp>
          <p:nvSpPr>
            <p:cNvPr id="24" name="Google Shape;24;p2"/>
            <p:cNvSpPr/>
            <p:nvPr/>
          </p:nvSpPr>
          <p:spPr>
            <a:xfrm flipH="1">
              <a:off x="7106056" y="3145329"/>
              <a:ext cx="3481200" cy="3481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6798006" y="2837179"/>
              <a:ext cx="4097400" cy="4097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6489756" y="2528929"/>
              <a:ext cx="4713900" cy="471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6188681" y="2227829"/>
              <a:ext cx="5346300" cy="53463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79900" y="2415238"/>
            <a:ext cx="8584038" cy="2484915"/>
          </a:xfrm>
          <a:custGeom>
            <a:avLst/>
            <a:gdLst/>
            <a:ahLst/>
            <a:cxnLst/>
            <a:rect l="l" t="t" r="r" b="b"/>
            <a:pathLst>
              <a:path w="227452" h="65843" extrusionOk="0">
                <a:moveTo>
                  <a:pt x="88800" y="0"/>
                </a:moveTo>
                <a:cubicBezTo>
                  <a:pt x="78068" y="0"/>
                  <a:pt x="69106" y="8113"/>
                  <a:pt x="59849" y="13775"/>
                </a:cubicBezTo>
                <a:cubicBezTo>
                  <a:pt x="48657" y="20632"/>
                  <a:pt x="35652" y="24128"/>
                  <a:pt x="22660" y="24128"/>
                </a:cubicBezTo>
                <a:cubicBezTo>
                  <a:pt x="14976" y="24128"/>
                  <a:pt x="7297" y="22905"/>
                  <a:pt x="0" y="20431"/>
                </a:cubicBezTo>
                <a:lnTo>
                  <a:pt x="0" y="59763"/>
                </a:lnTo>
                <a:cubicBezTo>
                  <a:pt x="0" y="63107"/>
                  <a:pt x="2706" y="65842"/>
                  <a:pt x="6079" y="65842"/>
                </a:cubicBezTo>
                <a:lnTo>
                  <a:pt x="221372" y="65842"/>
                </a:lnTo>
                <a:cubicBezTo>
                  <a:pt x="224746" y="65842"/>
                  <a:pt x="227451" y="63107"/>
                  <a:pt x="227451" y="59763"/>
                </a:cubicBezTo>
                <a:lnTo>
                  <a:pt x="227451" y="13775"/>
                </a:lnTo>
                <a:cubicBezTo>
                  <a:pt x="220943" y="11004"/>
                  <a:pt x="213752" y="9903"/>
                  <a:pt x="206564" y="9903"/>
                </a:cubicBezTo>
                <a:cubicBezTo>
                  <a:pt x="203580" y="9903"/>
                  <a:pt x="200597" y="10092"/>
                  <a:pt x="197664" y="10431"/>
                </a:cubicBezTo>
                <a:cubicBezTo>
                  <a:pt x="184685" y="11921"/>
                  <a:pt x="172162" y="16024"/>
                  <a:pt x="159304" y="18334"/>
                </a:cubicBezTo>
                <a:cubicBezTo>
                  <a:pt x="153998" y="19275"/>
                  <a:pt x="148546" y="19890"/>
                  <a:pt x="143142" y="19890"/>
                </a:cubicBezTo>
                <a:cubicBezTo>
                  <a:pt x="135452" y="19890"/>
                  <a:pt x="127858" y="18645"/>
                  <a:pt x="120914" y="15325"/>
                </a:cubicBezTo>
                <a:cubicBezTo>
                  <a:pt x="110215" y="10218"/>
                  <a:pt x="101036" y="218"/>
                  <a:pt x="89273" y="6"/>
                </a:cubicBezTo>
                <a:cubicBezTo>
                  <a:pt x="89115" y="2"/>
                  <a:pt x="88957" y="0"/>
                  <a:pt x="88800" y="0"/>
                </a:cubicBezTo>
                <a:close/>
              </a:path>
            </a:pathLst>
          </a:custGeom>
          <a:solidFill>
            <a:srgbClr val="CCCCCC">
              <a:alpha val="2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 flipH="1">
            <a:off x="-76200" y="-76200"/>
            <a:ext cx="9322342" cy="5304782"/>
            <a:chOff x="-76200" y="-76200"/>
            <a:chExt cx="9322342" cy="5304782"/>
          </a:xfrm>
        </p:grpSpPr>
        <p:sp>
          <p:nvSpPr>
            <p:cNvPr id="73" name="Google Shape;73;p11"/>
            <p:cNvSpPr/>
            <p:nvPr/>
          </p:nvSpPr>
          <p:spPr>
            <a:xfrm>
              <a:off x="7367425" y="29031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-76200" y="-7620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-76200" y="-7620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406750" y="42942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77" name="Google Shape;77;p11"/>
            <p:cNvCxnSpPr/>
            <p:nvPr/>
          </p:nvCxnSpPr>
          <p:spPr>
            <a:xfrm rot="10800000" flipH="1">
              <a:off x="379975" y="6010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1"/>
            <p:cNvCxnSpPr/>
            <p:nvPr/>
          </p:nvCxnSpPr>
          <p:spPr>
            <a:xfrm rot="10800000" flipH="1">
              <a:off x="7977050" y="3065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8891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284000" y="3158488"/>
            <a:ext cx="65760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62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1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-21600" y="-472924"/>
            <a:ext cx="9728200" cy="6002555"/>
            <a:chOff x="-21600" y="-472925"/>
            <a:chExt cx="9728200" cy="6002555"/>
          </a:xfrm>
        </p:grpSpPr>
        <p:sp>
          <p:nvSpPr>
            <p:cNvPr id="132" name="Google Shape;132;p17"/>
            <p:cNvSpPr/>
            <p:nvPr/>
          </p:nvSpPr>
          <p:spPr>
            <a:xfrm>
              <a:off x="7617098" y="4237818"/>
              <a:ext cx="2089501" cy="1291812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3" name="Google Shape;133;p17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134" name="Google Shape;134;p17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136" name="Google Shape;136;p17"/>
            <p:cNvCxnSpPr/>
            <p:nvPr/>
          </p:nvCxnSpPr>
          <p:spPr>
            <a:xfrm>
              <a:off x="7566300" y="482763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519323" y="1610525"/>
            <a:ext cx="23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1519313" y="22732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2"/>
          </p:nvPr>
        </p:nvSpPr>
        <p:spPr>
          <a:xfrm>
            <a:off x="5561799" y="1610525"/>
            <a:ext cx="23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3"/>
          </p:nvPr>
        </p:nvSpPr>
        <p:spPr>
          <a:xfrm>
            <a:off x="5561793" y="22732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4"/>
          </p:nvPr>
        </p:nvSpPr>
        <p:spPr>
          <a:xfrm>
            <a:off x="1519323" y="3196325"/>
            <a:ext cx="23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5"/>
          </p:nvPr>
        </p:nvSpPr>
        <p:spPr>
          <a:xfrm>
            <a:off x="1519313" y="3859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6"/>
          </p:nvPr>
        </p:nvSpPr>
        <p:spPr>
          <a:xfrm>
            <a:off x="5561799" y="3196325"/>
            <a:ext cx="232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7"/>
          </p:nvPr>
        </p:nvSpPr>
        <p:spPr>
          <a:xfrm>
            <a:off x="5561793" y="3859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8"/>
          </p:nvPr>
        </p:nvSpPr>
        <p:spPr>
          <a:xfrm>
            <a:off x="715088" y="1646992"/>
            <a:ext cx="6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9"/>
          </p:nvPr>
        </p:nvSpPr>
        <p:spPr>
          <a:xfrm>
            <a:off x="4756588" y="1646992"/>
            <a:ext cx="6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3"/>
          </p:nvPr>
        </p:nvSpPr>
        <p:spPr>
          <a:xfrm>
            <a:off x="715088" y="3239292"/>
            <a:ext cx="6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4"/>
          </p:nvPr>
        </p:nvSpPr>
        <p:spPr>
          <a:xfrm>
            <a:off x="4756588" y="3239292"/>
            <a:ext cx="69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200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15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63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1"/>
          <p:cNvGrpSpPr/>
          <p:nvPr/>
        </p:nvGrpSpPr>
        <p:grpSpPr>
          <a:xfrm>
            <a:off x="-2021397" y="-280487"/>
            <a:ext cx="13186853" cy="5587491"/>
            <a:chOff x="-2021398" y="-280488"/>
            <a:chExt cx="13186853" cy="5587491"/>
          </a:xfrm>
        </p:grpSpPr>
        <p:grpSp>
          <p:nvGrpSpPr>
            <p:cNvPr id="199" name="Google Shape;199;p21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00" name="Google Shape;20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cxnSp>
            <p:nvCxnSpPr>
              <p:cNvPr id="204" name="Google Shape;204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6" name="Google Shape;206;p21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07" name="Google Shape;20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cxnSp>
            <p:nvCxnSpPr>
              <p:cNvPr id="211" name="Google Shape;211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2" name="Google Shape;212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3115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2"/>
          <p:cNvGrpSpPr/>
          <p:nvPr/>
        </p:nvGrpSpPr>
        <p:grpSpPr>
          <a:xfrm>
            <a:off x="17" y="-699025"/>
            <a:ext cx="9664083" cy="6178425"/>
            <a:chOff x="17" y="-699025"/>
            <a:chExt cx="9664083" cy="6178425"/>
          </a:xfrm>
        </p:grpSpPr>
        <p:sp>
          <p:nvSpPr>
            <p:cNvPr id="218" name="Google Shape;218;p22"/>
            <p:cNvSpPr/>
            <p:nvPr/>
          </p:nvSpPr>
          <p:spPr>
            <a:xfrm rot="-5400000">
              <a:off x="-263636" y="263644"/>
              <a:ext cx="1468476" cy="941170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746500" y="-6990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20" name="Google Shape;220;p22"/>
            <p:cNvCxnSpPr/>
            <p:nvPr/>
          </p:nvCxnSpPr>
          <p:spPr>
            <a:xfrm>
              <a:off x="181788" y="236388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2"/>
            <p:cNvCxnSpPr/>
            <p:nvPr/>
          </p:nvCxnSpPr>
          <p:spPr>
            <a:xfrm>
              <a:off x="941163" y="-229887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22"/>
            <p:cNvSpPr/>
            <p:nvPr/>
          </p:nvSpPr>
          <p:spPr>
            <a:xfrm flipH="1">
              <a:off x="6654200" y="47882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23" name="Google Shape;223;p22"/>
            <p:cNvCxnSpPr/>
            <p:nvPr/>
          </p:nvCxnSpPr>
          <p:spPr>
            <a:xfrm>
              <a:off x="7566300" y="4652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53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3"/>
          <p:cNvGrpSpPr/>
          <p:nvPr/>
        </p:nvGrpSpPr>
        <p:grpSpPr>
          <a:xfrm>
            <a:off x="7132026" y="-63149"/>
            <a:ext cx="2410208" cy="2190775"/>
            <a:chOff x="7132025" y="-63150"/>
            <a:chExt cx="2410208" cy="2190775"/>
          </a:xfrm>
        </p:grpSpPr>
        <p:sp>
          <p:nvSpPr>
            <p:cNvPr id="227" name="Google Shape;227;p23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30" name="Google Shape;230;p23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3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48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hanks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021397" y="-280487"/>
            <a:ext cx="13186853" cy="5587491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18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4928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289286" y="-577505"/>
            <a:ext cx="10470663" cy="5721007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1581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1" y="13"/>
            <a:ext cx="9144007" cy="5143489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19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94800" y="513050"/>
            <a:ext cx="79488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93175" y="-1111062"/>
            <a:ext cx="9448423" cy="6507341"/>
            <a:chOff x="-93176" y="-1111062"/>
            <a:chExt cx="9448423" cy="6507341"/>
          </a:xfrm>
        </p:grpSpPr>
        <p:grpSp>
          <p:nvGrpSpPr>
            <p:cNvPr id="50" name="Google Shape;50;p6"/>
            <p:cNvGrpSpPr/>
            <p:nvPr/>
          </p:nvGrpSpPr>
          <p:grpSpPr>
            <a:xfrm rot="5400000" flipH="1">
              <a:off x="7495277" y="-1028779"/>
              <a:ext cx="1942252" cy="1777686"/>
              <a:chOff x="-886998" y="-696223"/>
              <a:chExt cx="1601461" cy="1407511"/>
            </a:xfrm>
          </p:grpSpPr>
          <p:sp>
            <p:nvSpPr>
              <p:cNvPr id="51" name="Google Shape;51;p6"/>
              <p:cNvSpPr/>
              <p:nvPr/>
            </p:nvSpPr>
            <p:spPr>
              <a:xfrm>
                <a:off x="-886998" y="-696223"/>
                <a:ext cx="1407511" cy="1407511"/>
              </a:xfrm>
              <a:custGeom>
                <a:avLst/>
                <a:gdLst/>
                <a:ahLst/>
                <a:cxnLst/>
                <a:rect l="l" t="t" r="r" b="b"/>
                <a:pathLst>
                  <a:path w="65291" h="65291" extrusionOk="0">
                    <a:moveTo>
                      <a:pt x="32645" y="1"/>
                    </a:moveTo>
                    <a:lnTo>
                      <a:pt x="0" y="32646"/>
                    </a:lnTo>
                    <a:lnTo>
                      <a:pt x="32645" y="65290"/>
                    </a:lnTo>
                    <a:lnTo>
                      <a:pt x="65290" y="32646"/>
                    </a:lnTo>
                    <a:lnTo>
                      <a:pt x="326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-693048" y="-696223"/>
                <a:ext cx="1407511" cy="1407511"/>
              </a:xfrm>
              <a:custGeom>
                <a:avLst/>
                <a:gdLst/>
                <a:ahLst/>
                <a:cxnLst/>
                <a:rect l="l" t="t" r="r" b="b"/>
                <a:pathLst>
                  <a:path w="65291" h="65291" extrusionOk="0">
                    <a:moveTo>
                      <a:pt x="32645" y="1"/>
                    </a:moveTo>
                    <a:lnTo>
                      <a:pt x="0" y="32646"/>
                    </a:lnTo>
                    <a:lnTo>
                      <a:pt x="32645" y="65290"/>
                    </a:lnTo>
                    <a:lnTo>
                      <a:pt x="65290" y="32646"/>
                    </a:lnTo>
                    <a:lnTo>
                      <a:pt x="32645" y="1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3" name="Google Shape;53;p6"/>
            <p:cNvSpPr/>
            <p:nvPr/>
          </p:nvSpPr>
          <p:spPr>
            <a:xfrm rot="5205261">
              <a:off x="-466012" y="546062"/>
              <a:ext cx="1629457" cy="792800"/>
            </a:xfrm>
            <a:custGeom>
              <a:avLst/>
              <a:gdLst/>
              <a:ahLst/>
              <a:cxnLst/>
              <a:rect l="l" t="t" r="r" b="b"/>
              <a:pathLst>
                <a:path w="123832" h="93396" extrusionOk="0">
                  <a:moveTo>
                    <a:pt x="43864" y="0"/>
                  </a:moveTo>
                  <a:lnTo>
                    <a:pt x="0" y="84146"/>
                  </a:lnTo>
                  <a:lnTo>
                    <a:pt x="100558" y="91606"/>
                  </a:lnTo>
                  <a:lnTo>
                    <a:pt x="123832" y="933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" name="Google Shape;54;p6"/>
            <p:cNvSpPr/>
            <p:nvPr/>
          </p:nvSpPr>
          <p:spPr>
            <a:xfrm>
              <a:off x="8343876" y="3701275"/>
              <a:ext cx="984741" cy="1695004"/>
            </a:xfrm>
            <a:custGeom>
              <a:avLst/>
              <a:gdLst/>
              <a:ahLst/>
              <a:cxnLst/>
              <a:rect l="l" t="t" r="r" b="b"/>
              <a:pathLst>
                <a:path w="41775" h="59678" extrusionOk="0">
                  <a:moveTo>
                    <a:pt x="35509" y="0"/>
                  </a:moveTo>
                  <a:lnTo>
                    <a:pt x="0" y="52516"/>
                  </a:lnTo>
                  <a:lnTo>
                    <a:pt x="41775" y="596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16990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048550"/>
            <a:ext cx="7704000" cy="3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1" y="247559"/>
            <a:ext cx="9805025" cy="5052141"/>
            <a:chOff x="0" y="247559"/>
            <a:chExt cx="9805025" cy="5052141"/>
          </a:xfrm>
        </p:grpSpPr>
        <p:sp>
          <p:nvSpPr>
            <p:cNvPr id="23" name="Google Shape;23;p4"/>
            <p:cNvSpPr/>
            <p:nvPr/>
          </p:nvSpPr>
          <p:spPr>
            <a:xfrm flipH="1">
              <a:off x="6795125" y="46085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4" name="Google Shape;24;p4"/>
            <p:cNvCxnSpPr/>
            <p:nvPr/>
          </p:nvCxnSpPr>
          <p:spPr>
            <a:xfrm>
              <a:off x="0" y="247559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4"/>
            <p:cNvSpPr/>
            <p:nvPr/>
          </p:nvSpPr>
          <p:spPr>
            <a:xfrm>
              <a:off x="8076775" y="4041350"/>
              <a:ext cx="1623254" cy="771653"/>
            </a:xfrm>
            <a:custGeom>
              <a:avLst/>
              <a:gdLst/>
              <a:ahLst/>
              <a:cxnLst/>
              <a:rect l="l" t="t" r="r" b="b"/>
              <a:pathLst>
                <a:path w="21766" h="10347" extrusionOk="0">
                  <a:moveTo>
                    <a:pt x="4787" y="1417"/>
                  </a:moveTo>
                  <a:lnTo>
                    <a:pt x="1" y="10347"/>
                  </a:lnTo>
                  <a:lnTo>
                    <a:pt x="16217" y="10347"/>
                  </a:lnTo>
                  <a:lnTo>
                    <a:pt x="21765" y="0"/>
                  </a:lnTo>
                  <a:lnTo>
                    <a:pt x="7156" y="0"/>
                  </a:lnTo>
                  <a:cubicBezTo>
                    <a:pt x="6168" y="0"/>
                    <a:pt x="5251" y="548"/>
                    <a:pt x="4787" y="141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AutoNum type="arabicPeriod"/>
              <a:defRPr>
                <a:solidFill>
                  <a:srgbClr val="434343"/>
                </a:solidFill>
              </a:defRPr>
            </a:lvl1pPr>
            <a:lvl2pPr marL="914378" lvl="1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566" lvl="2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754" lvl="3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5943" lvl="4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132" lvl="5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320" lvl="6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509" lvl="7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697" lvl="8" indent="-25907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3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048550"/>
            <a:ext cx="7704000" cy="3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 userDrawn="1"/>
        </p:nvGrpSpPr>
        <p:grpSpPr>
          <a:xfrm>
            <a:off x="6978579" y="243300"/>
            <a:ext cx="1482900" cy="824400"/>
            <a:chOff x="6978579" y="243300"/>
            <a:chExt cx="1482900" cy="824400"/>
          </a:xfrm>
        </p:grpSpPr>
        <p:cxnSp>
          <p:nvCxnSpPr>
            <p:cNvPr id="51" name="Google Shape;51;p4"/>
            <p:cNvCxnSpPr/>
            <p:nvPr/>
          </p:nvCxnSpPr>
          <p:spPr>
            <a:xfrm>
              <a:off x="719367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740974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762580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4"/>
            <p:cNvCxnSpPr/>
            <p:nvPr/>
          </p:nvCxnSpPr>
          <p:spPr>
            <a:xfrm>
              <a:off x="784187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805793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4"/>
            <p:cNvCxnSpPr/>
            <p:nvPr/>
          </p:nvCxnSpPr>
          <p:spPr>
            <a:xfrm>
              <a:off x="827400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7720029" y="-322626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7720029" y="-106564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>
              <a:off x="7720029" y="109497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280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3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3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3"/>
          <p:cNvSpPr/>
          <p:nvPr/>
        </p:nvSpPr>
        <p:spPr>
          <a:xfrm>
            <a:off x="3792900" y="242625"/>
            <a:ext cx="5068928" cy="4657776"/>
          </a:xfrm>
          <a:custGeom>
            <a:avLst/>
            <a:gdLst/>
            <a:ahLst/>
            <a:cxnLst/>
            <a:rect l="l" t="t" r="r" b="b"/>
            <a:pathLst>
              <a:path w="164229" h="151645" extrusionOk="0">
                <a:moveTo>
                  <a:pt x="120125" y="1"/>
                </a:moveTo>
                <a:cubicBezTo>
                  <a:pt x="112222" y="2736"/>
                  <a:pt x="105200" y="7052"/>
                  <a:pt x="100580" y="13587"/>
                </a:cubicBezTo>
                <a:cubicBezTo>
                  <a:pt x="96933" y="18755"/>
                  <a:pt x="95717" y="25290"/>
                  <a:pt x="95899" y="31582"/>
                </a:cubicBezTo>
                <a:cubicBezTo>
                  <a:pt x="96082" y="37904"/>
                  <a:pt x="97389" y="44135"/>
                  <a:pt x="97875" y="50427"/>
                </a:cubicBezTo>
                <a:cubicBezTo>
                  <a:pt x="98696" y="60913"/>
                  <a:pt x="96720" y="72524"/>
                  <a:pt x="88817" y="79424"/>
                </a:cubicBezTo>
                <a:cubicBezTo>
                  <a:pt x="79060" y="87965"/>
                  <a:pt x="62859" y="87266"/>
                  <a:pt x="54987" y="97540"/>
                </a:cubicBezTo>
                <a:cubicBezTo>
                  <a:pt x="52707" y="100519"/>
                  <a:pt x="51400" y="104166"/>
                  <a:pt x="50367" y="107783"/>
                </a:cubicBezTo>
                <a:cubicBezTo>
                  <a:pt x="48634" y="113832"/>
                  <a:pt x="47479" y="120094"/>
                  <a:pt x="44895" y="125838"/>
                </a:cubicBezTo>
                <a:cubicBezTo>
                  <a:pt x="42312" y="131583"/>
                  <a:pt x="37995" y="136933"/>
                  <a:pt x="32008" y="138908"/>
                </a:cubicBezTo>
                <a:cubicBezTo>
                  <a:pt x="29287" y="139803"/>
                  <a:pt x="26428" y="139956"/>
                  <a:pt x="23540" y="139956"/>
                </a:cubicBezTo>
                <a:cubicBezTo>
                  <a:pt x="22032" y="139956"/>
                  <a:pt x="20516" y="139915"/>
                  <a:pt x="19007" y="139915"/>
                </a:cubicBezTo>
                <a:cubicBezTo>
                  <a:pt x="16241" y="139915"/>
                  <a:pt x="13500" y="140055"/>
                  <a:pt x="10883" y="140854"/>
                </a:cubicBezTo>
                <a:cubicBezTo>
                  <a:pt x="5806" y="142434"/>
                  <a:pt x="1703" y="146629"/>
                  <a:pt x="1" y="151644"/>
                </a:cubicBezTo>
                <a:lnTo>
                  <a:pt x="158150" y="151644"/>
                </a:lnTo>
                <a:cubicBezTo>
                  <a:pt x="161493" y="151644"/>
                  <a:pt x="164229" y="148909"/>
                  <a:pt x="164229" y="145565"/>
                </a:cubicBezTo>
                <a:lnTo>
                  <a:pt x="164229" y="6080"/>
                </a:lnTo>
                <a:cubicBezTo>
                  <a:pt x="164229" y="2706"/>
                  <a:pt x="161493" y="1"/>
                  <a:pt x="158150" y="1"/>
                </a:cubicBezTo>
                <a:close/>
              </a:path>
            </a:pathLst>
          </a:custGeom>
          <a:solidFill>
            <a:srgbClr val="CCCCCC">
              <a:alpha val="2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3"/>
          <p:cNvGrpSpPr/>
          <p:nvPr/>
        </p:nvGrpSpPr>
        <p:grpSpPr>
          <a:xfrm>
            <a:off x="1157279" y="243300"/>
            <a:ext cx="1482900" cy="824400"/>
            <a:chOff x="6978579" y="243300"/>
            <a:chExt cx="1482900" cy="824400"/>
          </a:xfrm>
        </p:grpSpPr>
        <p:cxnSp>
          <p:nvCxnSpPr>
            <p:cNvPr id="556" name="Google Shape;556;p33"/>
            <p:cNvCxnSpPr/>
            <p:nvPr/>
          </p:nvCxnSpPr>
          <p:spPr>
            <a:xfrm>
              <a:off x="719367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33"/>
            <p:cNvCxnSpPr/>
            <p:nvPr/>
          </p:nvCxnSpPr>
          <p:spPr>
            <a:xfrm>
              <a:off x="740974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33"/>
            <p:cNvCxnSpPr/>
            <p:nvPr/>
          </p:nvCxnSpPr>
          <p:spPr>
            <a:xfrm>
              <a:off x="762580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33"/>
            <p:cNvCxnSpPr/>
            <p:nvPr/>
          </p:nvCxnSpPr>
          <p:spPr>
            <a:xfrm>
              <a:off x="784187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33"/>
            <p:cNvCxnSpPr/>
            <p:nvPr/>
          </p:nvCxnSpPr>
          <p:spPr>
            <a:xfrm>
              <a:off x="8057935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3"/>
            <p:cNvCxnSpPr/>
            <p:nvPr/>
          </p:nvCxnSpPr>
          <p:spPr>
            <a:xfrm>
              <a:off x="8274000" y="243300"/>
              <a:ext cx="0" cy="8244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33"/>
            <p:cNvCxnSpPr/>
            <p:nvPr/>
          </p:nvCxnSpPr>
          <p:spPr>
            <a:xfrm>
              <a:off x="7720029" y="-322626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33"/>
            <p:cNvCxnSpPr/>
            <p:nvPr/>
          </p:nvCxnSpPr>
          <p:spPr>
            <a:xfrm>
              <a:off x="7720029" y="-106564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33"/>
            <p:cNvCxnSpPr/>
            <p:nvPr/>
          </p:nvCxnSpPr>
          <p:spPr>
            <a:xfrm>
              <a:off x="7720029" y="109497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5" name="Google Shape;565;p33"/>
          <p:cNvGrpSpPr/>
          <p:nvPr/>
        </p:nvGrpSpPr>
        <p:grpSpPr>
          <a:xfrm>
            <a:off x="6936064" y="2981468"/>
            <a:ext cx="3847197" cy="3847197"/>
            <a:chOff x="6188681" y="2227829"/>
            <a:chExt cx="5346300" cy="5346300"/>
          </a:xfrm>
        </p:grpSpPr>
        <p:sp>
          <p:nvSpPr>
            <p:cNvPr id="566" name="Google Shape;566;p33"/>
            <p:cNvSpPr/>
            <p:nvPr/>
          </p:nvSpPr>
          <p:spPr>
            <a:xfrm flipH="1">
              <a:off x="7106056" y="3145329"/>
              <a:ext cx="3481200" cy="3481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 flipH="1">
              <a:off x="6798006" y="2837179"/>
              <a:ext cx="4097400" cy="4097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 flipH="1">
              <a:off x="6489756" y="2528929"/>
              <a:ext cx="4713900" cy="471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 flipH="1">
              <a:off x="6188681" y="2227829"/>
              <a:ext cx="5346300" cy="53463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4"/>
          <p:cNvSpPr/>
          <p:nvPr/>
        </p:nvSpPr>
        <p:spPr>
          <a:xfrm>
            <a:off x="279900" y="243300"/>
            <a:ext cx="8584200" cy="46569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>
            <a:noFill/>
          </a:ln>
          <a:effectLst>
            <a:outerShdw blurRad="57150" dist="3810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34"/>
          <p:cNvGrpSpPr/>
          <p:nvPr/>
        </p:nvGrpSpPr>
        <p:grpSpPr>
          <a:xfrm>
            <a:off x="7210254" y="3834546"/>
            <a:ext cx="1482900" cy="1065600"/>
            <a:chOff x="5912779" y="4216896"/>
            <a:chExt cx="1482900" cy="1065600"/>
          </a:xfrm>
        </p:grpSpPr>
        <p:cxnSp>
          <p:nvCxnSpPr>
            <p:cNvPr id="574" name="Google Shape;574;p34"/>
            <p:cNvCxnSpPr/>
            <p:nvPr/>
          </p:nvCxnSpPr>
          <p:spPr>
            <a:xfrm>
              <a:off x="612787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34"/>
            <p:cNvCxnSpPr/>
            <p:nvPr/>
          </p:nvCxnSpPr>
          <p:spPr>
            <a:xfrm>
              <a:off x="634394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34"/>
            <p:cNvCxnSpPr/>
            <p:nvPr/>
          </p:nvCxnSpPr>
          <p:spPr>
            <a:xfrm>
              <a:off x="656000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34"/>
            <p:cNvCxnSpPr/>
            <p:nvPr/>
          </p:nvCxnSpPr>
          <p:spPr>
            <a:xfrm>
              <a:off x="677607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34"/>
            <p:cNvCxnSpPr/>
            <p:nvPr/>
          </p:nvCxnSpPr>
          <p:spPr>
            <a:xfrm>
              <a:off x="6992135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34"/>
            <p:cNvCxnSpPr/>
            <p:nvPr/>
          </p:nvCxnSpPr>
          <p:spPr>
            <a:xfrm>
              <a:off x="7208200" y="4216896"/>
              <a:ext cx="0" cy="10656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34"/>
            <p:cNvCxnSpPr/>
            <p:nvPr/>
          </p:nvCxnSpPr>
          <p:spPr>
            <a:xfrm>
              <a:off x="6654229" y="3676012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34"/>
            <p:cNvCxnSpPr/>
            <p:nvPr/>
          </p:nvCxnSpPr>
          <p:spPr>
            <a:xfrm>
              <a:off x="6654229" y="3892074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34"/>
            <p:cNvCxnSpPr/>
            <p:nvPr/>
          </p:nvCxnSpPr>
          <p:spPr>
            <a:xfrm>
              <a:off x="6654229" y="4108136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34"/>
            <p:cNvCxnSpPr/>
            <p:nvPr/>
          </p:nvCxnSpPr>
          <p:spPr>
            <a:xfrm>
              <a:off x="6654229" y="4324197"/>
              <a:ext cx="0" cy="14829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4" name="Google Shape;584;p34"/>
          <p:cNvGrpSpPr/>
          <p:nvPr/>
        </p:nvGrpSpPr>
        <p:grpSpPr>
          <a:xfrm rot="5400000" flipH="1">
            <a:off x="-1672539" y="-1702240"/>
            <a:ext cx="3881414" cy="3881414"/>
            <a:chOff x="6188681" y="2227829"/>
            <a:chExt cx="5346300" cy="5346300"/>
          </a:xfrm>
        </p:grpSpPr>
        <p:sp>
          <p:nvSpPr>
            <p:cNvPr id="585" name="Google Shape;585;p34"/>
            <p:cNvSpPr/>
            <p:nvPr/>
          </p:nvSpPr>
          <p:spPr>
            <a:xfrm flipH="1">
              <a:off x="7106056" y="3145329"/>
              <a:ext cx="3481200" cy="3481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 flipH="1">
              <a:off x="6798006" y="2837179"/>
              <a:ext cx="4097400" cy="40974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 flipH="1">
              <a:off x="6489756" y="2528929"/>
              <a:ext cx="4713900" cy="471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 flipH="1">
              <a:off x="6188681" y="2227829"/>
              <a:ext cx="5346300" cy="53463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589;p34"/>
          <p:cNvSpPr/>
          <p:nvPr/>
        </p:nvSpPr>
        <p:spPr>
          <a:xfrm>
            <a:off x="279900" y="2415238"/>
            <a:ext cx="8584038" cy="2484915"/>
          </a:xfrm>
          <a:custGeom>
            <a:avLst/>
            <a:gdLst/>
            <a:ahLst/>
            <a:cxnLst/>
            <a:rect l="l" t="t" r="r" b="b"/>
            <a:pathLst>
              <a:path w="227452" h="65843" extrusionOk="0">
                <a:moveTo>
                  <a:pt x="88800" y="0"/>
                </a:moveTo>
                <a:cubicBezTo>
                  <a:pt x="78068" y="0"/>
                  <a:pt x="69106" y="8113"/>
                  <a:pt x="59849" y="13775"/>
                </a:cubicBezTo>
                <a:cubicBezTo>
                  <a:pt x="48657" y="20632"/>
                  <a:pt x="35652" y="24128"/>
                  <a:pt x="22660" y="24128"/>
                </a:cubicBezTo>
                <a:cubicBezTo>
                  <a:pt x="14976" y="24128"/>
                  <a:pt x="7297" y="22905"/>
                  <a:pt x="0" y="20431"/>
                </a:cubicBezTo>
                <a:lnTo>
                  <a:pt x="0" y="59763"/>
                </a:lnTo>
                <a:cubicBezTo>
                  <a:pt x="0" y="63107"/>
                  <a:pt x="2706" y="65842"/>
                  <a:pt x="6079" y="65842"/>
                </a:cubicBezTo>
                <a:lnTo>
                  <a:pt x="221372" y="65842"/>
                </a:lnTo>
                <a:cubicBezTo>
                  <a:pt x="224746" y="65842"/>
                  <a:pt x="227451" y="63107"/>
                  <a:pt x="227451" y="59763"/>
                </a:cubicBezTo>
                <a:lnTo>
                  <a:pt x="227451" y="13775"/>
                </a:lnTo>
                <a:cubicBezTo>
                  <a:pt x="220943" y="11004"/>
                  <a:pt x="213752" y="9903"/>
                  <a:pt x="206564" y="9903"/>
                </a:cubicBezTo>
                <a:cubicBezTo>
                  <a:pt x="203580" y="9903"/>
                  <a:pt x="200597" y="10092"/>
                  <a:pt x="197664" y="10431"/>
                </a:cubicBezTo>
                <a:cubicBezTo>
                  <a:pt x="184685" y="11921"/>
                  <a:pt x="172162" y="16024"/>
                  <a:pt x="159304" y="18334"/>
                </a:cubicBezTo>
                <a:cubicBezTo>
                  <a:pt x="153998" y="19275"/>
                  <a:pt x="148546" y="19890"/>
                  <a:pt x="143142" y="19890"/>
                </a:cubicBezTo>
                <a:cubicBezTo>
                  <a:pt x="135452" y="19890"/>
                  <a:pt x="127858" y="18645"/>
                  <a:pt x="120914" y="15325"/>
                </a:cubicBezTo>
                <a:cubicBezTo>
                  <a:pt x="110215" y="10218"/>
                  <a:pt x="101036" y="218"/>
                  <a:pt x="89273" y="6"/>
                </a:cubicBezTo>
                <a:cubicBezTo>
                  <a:pt x="89115" y="2"/>
                  <a:pt x="88957" y="0"/>
                  <a:pt x="88800" y="0"/>
                </a:cubicBezTo>
                <a:close/>
              </a:path>
            </a:pathLst>
          </a:custGeom>
          <a:solidFill>
            <a:srgbClr val="CCCCCC">
              <a:alpha val="2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2"/>
          <p:cNvGrpSpPr/>
          <p:nvPr/>
        </p:nvGrpSpPr>
        <p:grpSpPr>
          <a:xfrm>
            <a:off x="17" y="-699025"/>
            <a:ext cx="9664083" cy="6178425"/>
            <a:chOff x="17" y="-699025"/>
            <a:chExt cx="9664083" cy="6178425"/>
          </a:xfrm>
        </p:grpSpPr>
        <p:sp>
          <p:nvSpPr>
            <p:cNvPr id="218" name="Google Shape;218;p22"/>
            <p:cNvSpPr/>
            <p:nvPr/>
          </p:nvSpPr>
          <p:spPr>
            <a:xfrm rot="-5400000">
              <a:off x="-263636" y="263644"/>
              <a:ext cx="1468476" cy="941170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746500" y="-6990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20" name="Google Shape;220;p22"/>
            <p:cNvCxnSpPr/>
            <p:nvPr/>
          </p:nvCxnSpPr>
          <p:spPr>
            <a:xfrm>
              <a:off x="181788" y="236388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2"/>
            <p:cNvCxnSpPr/>
            <p:nvPr/>
          </p:nvCxnSpPr>
          <p:spPr>
            <a:xfrm>
              <a:off x="941163" y="-229887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22"/>
            <p:cNvSpPr/>
            <p:nvPr/>
          </p:nvSpPr>
          <p:spPr>
            <a:xfrm flipH="1">
              <a:off x="6654200" y="47882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cxnSp>
          <p:nvCxnSpPr>
            <p:cNvPr id="223" name="Google Shape;223;p22"/>
            <p:cNvCxnSpPr/>
            <p:nvPr/>
          </p:nvCxnSpPr>
          <p:spPr>
            <a:xfrm>
              <a:off x="7566300" y="4652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1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22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08800"/>
            <a:ext cx="6963000" cy="1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2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15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81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rgbClr val="FF8042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"/>
              <a:buNone/>
              <a:defRPr sz="35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84" r:id="rId3"/>
    <p:sldLayoutId id="2147483658" r:id="rId4"/>
    <p:sldLayoutId id="2147483679" r:id="rId5"/>
    <p:sldLayoutId id="2147483680" r:id="rId6"/>
    <p:sldLayoutId id="2147483685" r:id="rId7"/>
    <p:sldLayoutId id="214748369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3391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7.jpe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/>
          <p:nvPr/>
        </p:nvSpPr>
        <p:spPr>
          <a:xfrm>
            <a:off x="1150544" y="3982622"/>
            <a:ext cx="3576000" cy="470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FF8042"/>
              </a:gs>
            </a:gsLst>
            <a:lin ang="0" scaled="0"/>
          </a:gradFill>
          <a:ln>
            <a:noFill/>
          </a:ln>
          <a:effectLst>
            <a:outerShdw blurRad="242888" dist="209550" dir="5100000" algn="bl" rotWithShape="0">
              <a:srgbClr val="FF6D42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8"/>
          <p:cNvSpPr txBox="1">
            <a:spLocks noGrp="1"/>
          </p:cNvSpPr>
          <p:nvPr>
            <p:ph type="ctrTitle"/>
          </p:nvPr>
        </p:nvSpPr>
        <p:spPr>
          <a:xfrm>
            <a:off x="1150543" y="1418900"/>
            <a:ext cx="7492017" cy="24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Koordinasi Pencegahan Perilaku ASN dalam Pilpres, Pileg dan Pilkada</a:t>
            </a:r>
            <a:endParaRPr sz="4400" dirty="0"/>
          </a:p>
        </p:txBody>
      </p:sp>
      <p:sp>
        <p:nvSpPr>
          <p:cNvPr id="603" name="Google Shape;603;p38"/>
          <p:cNvSpPr txBox="1">
            <a:spLocks noGrp="1"/>
          </p:cNvSpPr>
          <p:nvPr>
            <p:ph type="subTitle" idx="1"/>
          </p:nvPr>
        </p:nvSpPr>
        <p:spPr>
          <a:xfrm>
            <a:off x="1208644" y="4051172"/>
            <a:ext cx="3361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Asisten KASN W</a:t>
            </a:r>
            <a:r>
              <a:rPr lang="en-US" dirty="0" err="1"/>
              <a:t>i</a:t>
            </a:r>
            <a:r>
              <a:rPr lang="en"/>
              <a:t>layah </a:t>
            </a:r>
            <a:r>
              <a:rPr lang="en" smtClean="0"/>
              <a:t>2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Bidang NKK-NET KASN Tahun 2023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4A10D9-6A93-9E15-A35B-FE923565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27" y="-13991"/>
            <a:ext cx="1093031" cy="10930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090BDE-E89C-60E2-3CBD-55213E27F0B1}"/>
              </a:ext>
            </a:extLst>
          </p:cNvPr>
          <p:cNvGrpSpPr/>
          <p:nvPr/>
        </p:nvGrpSpPr>
        <p:grpSpPr>
          <a:xfrm>
            <a:off x="6498168" y="454402"/>
            <a:ext cx="2210402" cy="633050"/>
            <a:chOff x="6933597" y="18952"/>
            <a:chExt cx="2210402" cy="633050"/>
          </a:xfrm>
        </p:grpSpPr>
        <p:pic>
          <p:nvPicPr>
            <p:cNvPr id="8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4E5029DF-BDDD-FF0A-B91E-E3A046845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F2E47CC-857A-0CC3-8122-73676533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65737CD-CFE2-B1CB-24FF-CD46E466B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A0DF9C0-D121-DE8A-F023-58FF1BA7F612}"/>
              </a:ext>
            </a:extLst>
          </p:cNvPr>
          <p:cNvGrpSpPr/>
          <p:nvPr/>
        </p:nvGrpSpPr>
        <p:grpSpPr>
          <a:xfrm>
            <a:off x="6393543" y="250521"/>
            <a:ext cx="2238057" cy="1540958"/>
            <a:chOff x="6393543" y="170693"/>
            <a:chExt cx="2238057" cy="15409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BA1699B-DA68-C615-6E25-0BDEFA252EDE}"/>
                </a:ext>
              </a:extLst>
            </p:cNvPr>
            <p:cNvSpPr/>
            <p:nvPr/>
          </p:nvSpPr>
          <p:spPr>
            <a:xfrm>
              <a:off x="6393543" y="170693"/>
              <a:ext cx="2238057" cy="15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D958D3B-5632-4DF7-C037-CF043E218D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8" t="-846" r="5172" b="-5116"/>
            <a:stretch/>
          </p:blipFill>
          <p:spPr bwMode="auto">
            <a:xfrm>
              <a:off x="6654800" y="240286"/>
              <a:ext cx="1976800" cy="1185389"/>
            </a:xfrm>
            <a:custGeom>
              <a:avLst/>
              <a:gdLst>
                <a:gd name="connsiteX0" fmla="*/ 0 w 5491345"/>
                <a:gd name="connsiteY0" fmla="*/ 636773 h 3292888"/>
                <a:gd name="connsiteX1" fmla="*/ 700416 w 5491345"/>
                <a:gd name="connsiteY1" fmla="*/ 636773 h 3292888"/>
                <a:gd name="connsiteX2" fmla="*/ 700416 w 5491345"/>
                <a:gd name="connsiteY2" fmla="*/ 3292888 h 3292888"/>
                <a:gd name="connsiteX3" fmla="*/ 0 w 5491345"/>
                <a:gd name="connsiteY3" fmla="*/ 3292888 h 3292888"/>
                <a:gd name="connsiteX4" fmla="*/ 2330061 w 5491345"/>
                <a:gd name="connsiteY4" fmla="*/ 550618 h 3292888"/>
                <a:gd name="connsiteX5" fmla="*/ 3092061 w 5491345"/>
                <a:gd name="connsiteY5" fmla="*/ 550618 h 3292888"/>
                <a:gd name="connsiteX6" fmla="*/ 3092061 w 5491345"/>
                <a:gd name="connsiteY6" fmla="*/ 3206733 h 3292888"/>
                <a:gd name="connsiteX7" fmla="*/ 2330061 w 5491345"/>
                <a:gd name="connsiteY7" fmla="*/ 3206733 h 3292888"/>
                <a:gd name="connsiteX8" fmla="*/ 3127276 w 5491345"/>
                <a:gd name="connsiteY8" fmla="*/ 328430 h 3292888"/>
                <a:gd name="connsiteX9" fmla="*/ 3889276 w 5491345"/>
                <a:gd name="connsiteY9" fmla="*/ 328430 h 3292888"/>
                <a:gd name="connsiteX10" fmla="*/ 3889276 w 5491345"/>
                <a:gd name="connsiteY10" fmla="*/ 2984545 h 3292888"/>
                <a:gd name="connsiteX11" fmla="*/ 3127276 w 5491345"/>
                <a:gd name="connsiteY11" fmla="*/ 2984545 h 3292888"/>
                <a:gd name="connsiteX12" fmla="*/ 4729345 w 5491345"/>
                <a:gd name="connsiteY12" fmla="*/ 224219 h 3292888"/>
                <a:gd name="connsiteX13" fmla="*/ 5491345 w 5491345"/>
                <a:gd name="connsiteY13" fmla="*/ 224219 h 3292888"/>
                <a:gd name="connsiteX14" fmla="*/ 5491345 w 5491345"/>
                <a:gd name="connsiteY14" fmla="*/ 2880334 h 3292888"/>
                <a:gd name="connsiteX15" fmla="*/ 4729345 w 5491345"/>
                <a:gd name="connsiteY15" fmla="*/ 2880334 h 3292888"/>
                <a:gd name="connsiteX16" fmla="*/ 1532846 w 5491345"/>
                <a:gd name="connsiteY16" fmla="*/ 222188 h 3292888"/>
                <a:gd name="connsiteX17" fmla="*/ 2294846 w 5491345"/>
                <a:gd name="connsiteY17" fmla="*/ 222188 h 3292888"/>
                <a:gd name="connsiteX18" fmla="*/ 2294846 w 5491345"/>
                <a:gd name="connsiteY18" fmla="*/ 2878303 h 3292888"/>
                <a:gd name="connsiteX19" fmla="*/ 1532846 w 5491345"/>
                <a:gd name="connsiteY19" fmla="*/ 2878303 h 3292888"/>
                <a:gd name="connsiteX20" fmla="*/ 3932130 w 5491345"/>
                <a:gd name="connsiteY20" fmla="*/ 65407 h 3292888"/>
                <a:gd name="connsiteX21" fmla="*/ 4694130 w 5491345"/>
                <a:gd name="connsiteY21" fmla="*/ 65407 h 3292888"/>
                <a:gd name="connsiteX22" fmla="*/ 4694130 w 5491345"/>
                <a:gd name="connsiteY22" fmla="*/ 2721522 h 3292888"/>
                <a:gd name="connsiteX23" fmla="*/ 3932130 w 5491345"/>
                <a:gd name="connsiteY23" fmla="*/ 2721522 h 3292888"/>
                <a:gd name="connsiteX24" fmla="*/ 735631 w 5491345"/>
                <a:gd name="connsiteY24" fmla="*/ 0 h 3292888"/>
                <a:gd name="connsiteX25" fmla="*/ 1497631 w 5491345"/>
                <a:gd name="connsiteY25" fmla="*/ 0 h 3292888"/>
                <a:gd name="connsiteX26" fmla="*/ 1497631 w 5491345"/>
                <a:gd name="connsiteY26" fmla="*/ 2656115 h 3292888"/>
                <a:gd name="connsiteX27" fmla="*/ 735631 w 5491345"/>
                <a:gd name="connsiteY27" fmla="*/ 2656115 h 3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91345" h="3292888">
                  <a:moveTo>
                    <a:pt x="0" y="636773"/>
                  </a:moveTo>
                  <a:lnTo>
                    <a:pt x="700416" y="636773"/>
                  </a:lnTo>
                  <a:lnTo>
                    <a:pt x="700416" y="3292888"/>
                  </a:lnTo>
                  <a:lnTo>
                    <a:pt x="0" y="3292888"/>
                  </a:lnTo>
                  <a:close/>
                  <a:moveTo>
                    <a:pt x="2330061" y="550618"/>
                  </a:moveTo>
                  <a:lnTo>
                    <a:pt x="3092061" y="550618"/>
                  </a:lnTo>
                  <a:lnTo>
                    <a:pt x="3092061" y="3206733"/>
                  </a:lnTo>
                  <a:lnTo>
                    <a:pt x="2330061" y="3206733"/>
                  </a:lnTo>
                  <a:close/>
                  <a:moveTo>
                    <a:pt x="3127276" y="328430"/>
                  </a:moveTo>
                  <a:lnTo>
                    <a:pt x="3889276" y="328430"/>
                  </a:lnTo>
                  <a:lnTo>
                    <a:pt x="3889276" y="2984545"/>
                  </a:lnTo>
                  <a:lnTo>
                    <a:pt x="3127276" y="2984545"/>
                  </a:lnTo>
                  <a:close/>
                  <a:moveTo>
                    <a:pt x="4729345" y="224219"/>
                  </a:moveTo>
                  <a:lnTo>
                    <a:pt x="5491345" y="224219"/>
                  </a:lnTo>
                  <a:lnTo>
                    <a:pt x="5491345" y="2880334"/>
                  </a:lnTo>
                  <a:lnTo>
                    <a:pt x="4729345" y="2880334"/>
                  </a:lnTo>
                  <a:close/>
                  <a:moveTo>
                    <a:pt x="1532846" y="222188"/>
                  </a:moveTo>
                  <a:lnTo>
                    <a:pt x="2294846" y="222188"/>
                  </a:lnTo>
                  <a:lnTo>
                    <a:pt x="2294846" y="2878303"/>
                  </a:lnTo>
                  <a:lnTo>
                    <a:pt x="1532846" y="2878303"/>
                  </a:lnTo>
                  <a:close/>
                  <a:moveTo>
                    <a:pt x="3932130" y="65407"/>
                  </a:moveTo>
                  <a:lnTo>
                    <a:pt x="4694130" y="65407"/>
                  </a:lnTo>
                  <a:lnTo>
                    <a:pt x="4694130" y="2721522"/>
                  </a:lnTo>
                  <a:lnTo>
                    <a:pt x="3932130" y="2721522"/>
                  </a:lnTo>
                  <a:close/>
                  <a:moveTo>
                    <a:pt x="735631" y="0"/>
                  </a:moveTo>
                  <a:lnTo>
                    <a:pt x="1497631" y="0"/>
                  </a:lnTo>
                  <a:lnTo>
                    <a:pt x="1497631" y="2656115"/>
                  </a:lnTo>
                  <a:lnTo>
                    <a:pt x="735631" y="2656115"/>
                  </a:lnTo>
                  <a:close/>
                </a:path>
              </a:pathLst>
            </a:cu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E19DA-0932-0F14-9892-511BCFC3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182"/>
            <a:ext cx="7704000" cy="1164920"/>
          </a:xfrm>
        </p:spPr>
        <p:txBody>
          <a:bodyPr/>
          <a:lstStyle/>
          <a:p>
            <a:r>
              <a:rPr lang="en-US" sz="2400" dirty="0"/>
              <a:t>PERILAKU ASN</a:t>
            </a:r>
            <a:br>
              <a:rPr lang="en-US" sz="2400" dirty="0"/>
            </a:br>
            <a:r>
              <a:rPr lang="en-US" sz="2400" dirty="0"/>
              <a:t>SEBELUM, SELAMA DAN SETELAH</a:t>
            </a:r>
            <a:br>
              <a:rPr lang="en-US" sz="2400" dirty="0"/>
            </a:br>
            <a:r>
              <a:rPr lang="en-US" sz="2400" dirty="0"/>
              <a:t> PILKADA TH.2020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EEE93-9BEC-F852-F799-822110449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490" y="1505090"/>
            <a:ext cx="8133714" cy="3303665"/>
          </a:xfrm>
        </p:spPr>
        <p:txBody>
          <a:bodyPr/>
          <a:lstStyle/>
          <a:p>
            <a:pPr>
              <a:buFont typeface="+mj-lt"/>
              <a:buAutoNum type="arabicPeriod" startAt="9"/>
            </a:pPr>
            <a:r>
              <a:rPr lang="en-US" dirty="0"/>
              <a:t>Ikut sebagai </a:t>
            </a:r>
            <a:r>
              <a:rPr lang="en-US" b="1" dirty="0" err="1">
                <a:highlight>
                  <a:srgbClr val="FFFF00"/>
                </a:highlight>
              </a:rPr>
              <a:t>pelaksana</a:t>
            </a:r>
            <a:r>
              <a:rPr lang="en-US" b="1" dirty="0">
                <a:highlight>
                  <a:srgbClr val="FFFF00"/>
                </a:highlight>
              </a:rPr>
              <a:t> sebelum dan </a:t>
            </a:r>
            <a:r>
              <a:rPr lang="en-US" b="1" dirty="0" err="1">
                <a:highlight>
                  <a:srgbClr val="FFFF00"/>
                </a:highlight>
              </a:rPr>
              <a:t>sesudah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dirty="0">
                <a:solidFill>
                  <a:srgbClr val="FF0000"/>
                </a:solidFill>
              </a:rPr>
              <a:t>; 24 ORANG</a:t>
            </a:r>
          </a:p>
          <a:p>
            <a:pPr>
              <a:buFont typeface="+mj-lt"/>
              <a:buAutoNum type="arabicPeriod" startAt="9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peserta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partai</a:t>
            </a:r>
            <a:r>
              <a:rPr lang="en-US" dirty="0"/>
              <a:t>/</a:t>
            </a:r>
            <a:r>
              <a:rPr lang="en-US" dirty="0" err="1"/>
              <a:t>atribut</a:t>
            </a:r>
            <a:r>
              <a:rPr lang="en-US" dirty="0"/>
              <a:t> PNS/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dan </a:t>
            </a:r>
            <a:r>
              <a:rPr lang="en-US" dirty="0" err="1"/>
              <a:t>mengerahkan</a:t>
            </a:r>
            <a:r>
              <a:rPr lang="en-US" dirty="0"/>
              <a:t> PNS </a:t>
            </a:r>
            <a:r>
              <a:rPr lang="en-US" dirty="0" err="1"/>
              <a:t>atau</a:t>
            </a:r>
            <a:r>
              <a:rPr lang="en-US" dirty="0"/>
              <a:t> orang lain</a:t>
            </a:r>
            <a:r>
              <a:rPr lang="en-US" dirty="0">
                <a:solidFill>
                  <a:srgbClr val="FF0000"/>
                </a:solidFill>
              </a:rPr>
              <a:t>; 73 ORANG</a:t>
            </a:r>
          </a:p>
          <a:p>
            <a:pPr>
              <a:buFont typeface="+mj-lt"/>
              <a:buAutoNum type="arabicPeriod" startAt="9"/>
            </a:pPr>
            <a:r>
              <a:rPr lang="en-US" b="1" dirty="0" err="1">
                <a:highlight>
                  <a:srgbClr val="FFFF00"/>
                </a:highlight>
              </a:rPr>
              <a:t>Mengikuti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bagi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suami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atau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istri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/>
              <a:t> </a:t>
            </a:r>
            <a:r>
              <a:rPr lang="en-US" dirty="0" err="1"/>
              <a:t>Kepala</a:t>
            </a:r>
            <a:r>
              <a:rPr lang="en-US" dirty="0"/>
              <a:t> Daerah yang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ASN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cuti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tanggungan</a:t>
            </a:r>
            <a:r>
              <a:rPr lang="en-US" dirty="0"/>
              <a:t> negara; </a:t>
            </a:r>
            <a:r>
              <a:rPr lang="en-US" dirty="0">
                <a:solidFill>
                  <a:srgbClr val="FF0000"/>
                </a:solidFill>
              </a:rPr>
              <a:t>7 ORANG</a:t>
            </a:r>
          </a:p>
          <a:p>
            <a:pPr>
              <a:buFont typeface="+mj-lt"/>
              <a:buAutoNum type="arabicPeriod" startAt="9"/>
            </a:pPr>
            <a:r>
              <a:rPr lang="en-US" b="1" dirty="0" err="1">
                <a:highlight>
                  <a:srgbClr val="FFFF00"/>
                </a:highlight>
              </a:rPr>
              <a:t>Memberikan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dukungan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Kepala</a:t>
            </a:r>
            <a:r>
              <a:rPr lang="en-US" b="1" dirty="0">
                <a:highlight>
                  <a:srgbClr val="FFFF00"/>
                </a:highlight>
              </a:rPr>
              <a:t> Daerah (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independen</a:t>
            </a:r>
            <a:r>
              <a:rPr lang="en-US" b="1" dirty="0">
                <a:highlight>
                  <a:srgbClr val="FFFF00"/>
                </a:highlight>
              </a:rPr>
              <a:t>)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fotokopi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Tanda </a:t>
            </a:r>
            <a:r>
              <a:rPr lang="en-US" dirty="0" err="1"/>
              <a:t>Penduduk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13 ORANG</a:t>
            </a:r>
          </a:p>
          <a:p>
            <a:pPr>
              <a:buFont typeface="+mj-lt"/>
              <a:buAutoNum type="arabicPeriod" startAt="9"/>
            </a:pPr>
            <a:r>
              <a:rPr lang="en-US" b="1" dirty="0" err="1">
                <a:highlight>
                  <a:srgbClr val="FFFF00"/>
                </a:highlight>
              </a:rPr>
              <a:t>Ikut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sebagai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peserta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b="1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 Wakil </a:t>
            </a:r>
            <a:r>
              <a:rPr lang="en-US" dirty="0" err="1"/>
              <a:t>Kepala</a:t>
            </a:r>
            <a:r>
              <a:rPr lang="en-US" dirty="0"/>
              <a:t> Daerah </a:t>
            </a:r>
            <a:r>
              <a:rPr lang="en-US" b="1" dirty="0" err="1">
                <a:highlight>
                  <a:srgbClr val="FFFF00"/>
                </a:highlight>
              </a:rPr>
              <a:t>dengan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fasilitas</a:t>
            </a:r>
            <a:r>
              <a:rPr lang="en-US" b="1" dirty="0">
                <a:highlight>
                  <a:srgbClr val="FFFF00"/>
                </a:highlight>
              </a:rPr>
              <a:t> Negara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34 ORANG</a:t>
            </a:r>
          </a:p>
          <a:p>
            <a:pPr>
              <a:buFont typeface="+mj-lt"/>
              <a:buAutoNum type="arabicPeriod" startAt="9"/>
            </a:pPr>
            <a:r>
              <a:rPr lang="en-US" b="1" dirty="0" err="1">
                <a:highlight>
                  <a:srgbClr val="FFFF00"/>
                </a:highlight>
              </a:rPr>
              <a:t>Menggunakan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fasilitas</a:t>
            </a:r>
            <a:r>
              <a:rPr lang="en-US" b="1" dirty="0">
                <a:highlight>
                  <a:srgbClr val="FFFF00"/>
                </a:highlight>
              </a:rPr>
              <a:t> negara yang </a:t>
            </a:r>
            <a:r>
              <a:rPr lang="en-US" b="1" dirty="0" err="1">
                <a:highlight>
                  <a:srgbClr val="FFFF00"/>
                </a:highlight>
              </a:rPr>
              <a:t>terkait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dengan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jabatan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dalam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kegiatan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Daerah/Wakil </a:t>
            </a:r>
            <a:r>
              <a:rPr lang="en-US" dirty="0" err="1"/>
              <a:t>Kepala</a:t>
            </a:r>
            <a:r>
              <a:rPr lang="en-US" dirty="0"/>
              <a:t> Daerah; 3 ORANG</a:t>
            </a:r>
          </a:p>
          <a:p>
            <a:pPr>
              <a:buFont typeface="+mj-lt"/>
              <a:buAutoNum type="arabicPeriod" startAt="9"/>
            </a:pPr>
            <a:r>
              <a:rPr lang="en-US" b="1" dirty="0" err="1">
                <a:highlight>
                  <a:srgbClr val="FFFF00"/>
                </a:highlight>
              </a:rPr>
              <a:t>Membuat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keputusan</a:t>
            </a:r>
            <a:r>
              <a:rPr lang="en-US" b="1" dirty="0">
                <a:highlight>
                  <a:srgbClr val="FFFF00"/>
                </a:highlight>
              </a:rPr>
              <a:t> yang </a:t>
            </a:r>
            <a:r>
              <a:rPr lang="en-US" b="1" dirty="0" err="1">
                <a:highlight>
                  <a:srgbClr val="FFFF00"/>
                </a:highlight>
              </a:rPr>
              <a:t>dapat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menguntungkan</a:t>
            </a:r>
            <a:r>
              <a:rPr lang="en-US" b="1" dirty="0">
                <a:highlight>
                  <a:srgbClr val="FFFF00"/>
                </a:highlight>
              </a:rPr>
              <a:t>/ </a:t>
            </a:r>
            <a:r>
              <a:rPr lang="en-US" b="1" dirty="0" err="1">
                <a:highlight>
                  <a:srgbClr val="FFFF00"/>
                </a:highlight>
              </a:rPr>
              <a:t>merugikan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pasangan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Daerah/Wakil </a:t>
            </a:r>
            <a:r>
              <a:rPr lang="en-US" dirty="0" err="1"/>
              <a:t>Kepala</a:t>
            </a:r>
            <a:r>
              <a:rPr lang="en-US" dirty="0"/>
              <a:t> Daerah </a:t>
            </a:r>
            <a:r>
              <a:rPr lang="en-US" dirty="0" err="1"/>
              <a:t>selama</a:t>
            </a:r>
            <a:r>
              <a:rPr lang="en-US" dirty="0"/>
              <a:t> masa </a:t>
            </a:r>
            <a:r>
              <a:rPr lang="en-US" dirty="0" err="1"/>
              <a:t>kampanye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41 ORANG</a:t>
            </a:r>
          </a:p>
          <a:p>
            <a:pPr>
              <a:buFont typeface="+mj-lt"/>
              <a:buAutoNum type="arabicPeriod" startAt="9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anggota</a:t>
            </a:r>
            <a:r>
              <a:rPr lang="en-US" b="1" dirty="0">
                <a:highlight>
                  <a:srgbClr val="FFFF00"/>
                </a:highlight>
              </a:rPr>
              <a:t> dan/ </a:t>
            </a:r>
            <a:r>
              <a:rPr lang="en-US" b="1" dirty="0" err="1">
                <a:highlight>
                  <a:srgbClr val="FFFF00"/>
                </a:highlight>
              </a:rPr>
              <a:t>atau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pengurus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partai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politik</a:t>
            </a:r>
            <a:r>
              <a:rPr lang="en-US" dirty="0"/>
              <a:t>;  </a:t>
            </a:r>
            <a:r>
              <a:rPr lang="en-US" dirty="0">
                <a:solidFill>
                  <a:srgbClr val="FF0000"/>
                </a:solidFill>
              </a:rPr>
              <a:t>4 ORANG</a:t>
            </a:r>
            <a:r>
              <a:rPr lang="en-US" dirty="0"/>
              <a:t>;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C3BD38D-6AD4-4ECD-0A33-4B0D07CFC030}"/>
              </a:ext>
            </a:extLst>
          </p:cNvPr>
          <p:cNvGrpSpPr/>
          <p:nvPr/>
        </p:nvGrpSpPr>
        <p:grpSpPr>
          <a:xfrm>
            <a:off x="7738354" y="4559415"/>
            <a:ext cx="994103" cy="284707"/>
            <a:chOff x="6933597" y="18952"/>
            <a:chExt cx="2210402" cy="633050"/>
          </a:xfrm>
        </p:grpSpPr>
        <p:pic>
          <p:nvPicPr>
            <p:cNvPr id="16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3A98D6D6-2432-D4AB-B39A-FB75652AF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17DE6AE-C769-7D61-258E-7430B922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306DDB5-2CC9-2383-4162-9949B767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7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FD23586D-119B-353B-8A33-84E6E2D2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27" y="0"/>
            <a:ext cx="687346" cy="490962"/>
          </a:xfrm>
          <a:prstGeom prst="rect">
            <a:avLst/>
          </a:prstGeom>
        </p:spPr>
      </p:pic>
      <p:sp>
        <p:nvSpPr>
          <p:cNvPr id="3" name="Google Shape;65;p13">
            <a:extLst>
              <a:ext uri="{FF2B5EF4-FFF2-40B4-BE49-F238E27FC236}">
                <a16:creationId xmlns:a16="http://schemas.microsoft.com/office/drawing/2014/main" xmlns="" id="{B93078AE-AF62-BCB9-5D26-CC3D8C07E044}"/>
              </a:ext>
            </a:extLst>
          </p:cNvPr>
          <p:cNvSpPr txBox="1"/>
          <p:nvPr/>
        </p:nvSpPr>
        <p:spPr>
          <a:xfrm>
            <a:off x="402781" y="643337"/>
            <a:ext cx="8338188" cy="36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tx1"/>
                </a:solidFill>
                <a:latin typeface="Droid Serif"/>
                <a:ea typeface="Droid Serif"/>
                <a:cs typeface="Droid Serif"/>
                <a:sym typeface="Droid Serif"/>
              </a:rPr>
              <a:t>SEBARAN PELANGGARAN NETRALITAS KABUPATEN/KOTA </a:t>
            </a:r>
          </a:p>
          <a:p>
            <a:pPr marL="0" lvl="0" indent="0" algn="ctr" rtl="0"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tx1"/>
                </a:solidFill>
                <a:latin typeface="Droid Serif"/>
                <a:ea typeface="Droid Serif"/>
                <a:cs typeface="Droid Serif"/>
                <a:sym typeface="Droid Serif"/>
              </a:rPr>
              <a:t>DI PROVINSI </a:t>
            </a:r>
            <a:r>
              <a:rPr lang="it-IT" sz="1600" b="1" dirty="0" smtClean="0">
                <a:solidFill>
                  <a:schemeClr val="tx1"/>
                </a:solidFill>
                <a:latin typeface="Droid Serif"/>
                <a:ea typeface="Droid Serif"/>
                <a:cs typeface="Droid Serif"/>
                <a:sym typeface="Droid Serif"/>
              </a:rPr>
              <a:t>KALIMANTAN TIMUR </a:t>
            </a:r>
            <a:r>
              <a:rPr lang="it-IT" sz="1600" b="1" dirty="0">
                <a:solidFill>
                  <a:schemeClr val="tx1"/>
                </a:solidFill>
                <a:latin typeface="Droid Serif"/>
                <a:ea typeface="Droid Serif"/>
                <a:cs typeface="Droid Serif"/>
                <a:sym typeface="Droid Serif"/>
              </a:rPr>
              <a:t>PADA PILKADA SERENTAK TAHUN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EB68B43-76B6-3DE6-2D24-B77D9C2A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5592"/>
              </p:ext>
            </p:extLst>
          </p:nvPr>
        </p:nvGraphicFramePr>
        <p:xfrm>
          <a:off x="418330" y="1397145"/>
          <a:ext cx="4114800" cy="24090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3068">
                  <a:extLst>
                    <a:ext uri="{9D8B030D-6E8A-4147-A177-3AD203B41FA5}">
                      <a16:colId xmlns:a16="http://schemas.microsoft.com/office/drawing/2014/main" xmlns="" val="363388155"/>
                    </a:ext>
                  </a:extLst>
                </a:gridCol>
                <a:gridCol w="2383919">
                  <a:extLst>
                    <a:ext uri="{9D8B030D-6E8A-4147-A177-3AD203B41FA5}">
                      <a16:colId xmlns:a16="http://schemas.microsoft.com/office/drawing/2014/main" xmlns="" val="4267599176"/>
                    </a:ext>
                  </a:extLst>
                </a:gridCol>
                <a:gridCol w="1147813">
                  <a:extLst>
                    <a:ext uri="{9D8B030D-6E8A-4147-A177-3AD203B41FA5}">
                      <a16:colId xmlns:a16="http://schemas.microsoft.com/office/drawing/2014/main" xmlns="" val="1638811447"/>
                    </a:ext>
                  </a:extLst>
                </a:gridCol>
              </a:tblGrid>
              <a:tr h="3603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Rekomendasi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Jumlah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102171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Prov.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Kalimantan </a:t>
                      </a:r>
                      <a:r>
                        <a:rPr lang="en-US" sz="1100" b="1" baseline="0" dirty="0" err="1" smtClean="0">
                          <a:latin typeface="Montserrat" panose="00000500000000000000" pitchFamily="2" charset="0"/>
                        </a:rPr>
                        <a:t>Timur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0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851339"/>
                  </a:ext>
                </a:extLst>
              </a:tr>
              <a:tr h="34363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Kota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Montserrat" panose="00000500000000000000" pitchFamily="2" charset="0"/>
                        </a:rPr>
                        <a:t>Samarinda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4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6683819"/>
                  </a:ext>
                </a:extLst>
              </a:tr>
              <a:tr h="3554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Kota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Balikpapan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1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9764340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Kota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Montserrat" panose="00000500000000000000" pitchFamily="2" charset="0"/>
                        </a:rPr>
                        <a:t>Bontang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6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432793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Berau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1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6877439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Kutai </a:t>
                      </a:r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Kartanegara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3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456275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F2DF77-BC68-F4FF-34EB-91A4602784BA}"/>
              </a:ext>
            </a:extLst>
          </p:cNvPr>
          <p:cNvSpPr txBox="1"/>
          <p:nvPr/>
        </p:nvSpPr>
        <p:spPr>
          <a:xfrm>
            <a:off x="0" y="4928056"/>
            <a:ext cx="2431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800" dirty="0" err="1">
                <a:solidFill>
                  <a:sysClr val="windowText" lastClr="000000"/>
                </a:solidFill>
              </a:rPr>
              <a:t>Sumber</a:t>
            </a:r>
            <a:r>
              <a:rPr lang="en-US" sz="800" dirty="0">
                <a:solidFill>
                  <a:sysClr val="windowText" lastClr="000000"/>
                </a:solidFill>
              </a:rPr>
              <a:t>: </a:t>
            </a:r>
            <a:r>
              <a:rPr lang="en-US" sz="800" dirty="0" err="1">
                <a:solidFill>
                  <a:sysClr val="windowText" lastClr="000000"/>
                </a:solidFill>
              </a:rPr>
              <a:t>Pokja</a:t>
            </a:r>
            <a:r>
              <a:rPr lang="en-US" sz="800" dirty="0">
                <a:solidFill>
                  <a:sysClr val="windowText" lastClr="000000"/>
                </a:solidFill>
              </a:rPr>
              <a:t> NKK Net 2021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xmlns="" id="{BEB68B43-76B6-3DE6-2D24-B77D9C2A9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01496"/>
              </p:ext>
            </p:extLst>
          </p:nvPr>
        </p:nvGraphicFramePr>
        <p:xfrm>
          <a:off x="4626169" y="1397145"/>
          <a:ext cx="4114800" cy="24406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3068">
                  <a:extLst>
                    <a:ext uri="{9D8B030D-6E8A-4147-A177-3AD203B41FA5}">
                      <a16:colId xmlns:a16="http://schemas.microsoft.com/office/drawing/2014/main" xmlns="" val="363388155"/>
                    </a:ext>
                  </a:extLst>
                </a:gridCol>
                <a:gridCol w="2383919">
                  <a:extLst>
                    <a:ext uri="{9D8B030D-6E8A-4147-A177-3AD203B41FA5}">
                      <a16:colId xmlns:a16="http://schemas.microsoft.com/office/drawing/2014/main" xmlns="" val="4267599176"/>
                    </a:ext>
                  </a:extLst>
                </a:gridCol>
                <a:gridCol w="1147813">
                  <a:extLst>
                    <a:ext uri="{9D8B030D-6E8A-4147-A177-3AD203B41FA5}">
                      <a16:colId xmlns:a16="http://schemas.microsoft.com/office/drawing/2014/main" xmlns="" val="1638811447"/>
                    </a:ext>
                  </a:extLst>
                </a:gridCol>
              </a:tblGrid>
              <a:tr h="3603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Rekomendasi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Jumlah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102171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7</a:t>
                      </a: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.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Kutai </a:t>
                      </a:r>
                      <a:r>
                        <a:rPr lang="en-US" sz="1100" b="1" baseline="0" dirty="0" err="1" smtClean="0">
                          <a:latin typeface="Montserrat" panose="00000500000000000000" pitchFamily="2" charset="0"/>
                        </a:rPr>
                        <a:t>Timur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2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851339"/>
                  </a:ext>
                </a:extLst>
              </a:tr>
              <a:tr h="34363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8</a:t>
                      </a: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.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Kutai Barat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1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6683819"/>
                  </a:ext>
                </a:extLst>
              </a:tr>
              <a:tr h="3554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9</a:t>
                      </a: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.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Paser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3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9764340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10.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Kab. </a:t>
                      </a:r>
                      <a:r>
                        <a:rPr lang="en-US" sz="1100" b="1" dirty="0" err="1" smtClean="0">
                          <a:latin typeface="Montserrat" panose="00000500000000000000" pitchFamily="2" charset="0"/>
                        </a:rPr>
                        <a:t>Penajam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baseline="0" dirty="0" err="1" smtClean="0">
                          <a:latin typeface="Montserrat" panose="00000500000000000000" pitchFamily="2" charset="0"/>
                        </a:rPr>
                        <a:t>Paser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Utara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0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432793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11.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Kabupaten</a:t>
                      </a:r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Mahakam</a:t>
                      </a:r>
                      <a:r>
                        <a:rPr lang="en-US" sz="1100" b="1" baseline="0" dirty="0" smtClean="0">
                          <a:latin typeface="Montserrat" panose="00000500000000000000" pitchFamily="2" charset="0"/>
                        </a:rPr>
                        <a:t> Ulu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Montserrat" panose="00000500000000000000" pitchFamily="2" charset="0"/>
                        </a:rPr>
                        <a:t>0</a:t>
                      </a:r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6877439"/>
                  </a:ext>
                </a:extLst>
              </a:tr>
              <a:tr h="334158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Montserrat" panose="00000500000000000000" pitchFamily="2" charset="0"/>
                        </a:rPr>
                        <a:t>21</a:t>
                      </a:r>
                      <a:endParaRPr lang="en-US" sz="18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4562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3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KOTA SAMARINDA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70572"/>
              </p:ext>
            </p:extLst>
          </p:nvPr>
        </p:nvGraphicFramePr>
        <p:xfrm>
          <a:off x="414737" y="1664552"/>
          <a:ext cx="8314526" cy="14723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Menjadi peserta kampanye dengan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memakai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atribut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partai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atribut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PNS/tanpa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atribut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Memasang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spanduk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baliho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mempromosikan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dirinya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atau orang lain sebagai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/wakil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4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1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KOTA BONTANG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93994"/>
              </p:ext>
            </p:extLst>
          </p:nvPr>
        </p:nvGraphicFramePr>
        <p:xfrm>
          <a:off x="414737" y="1664552"/>
          <a:ext cx="8314526" cy="25696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Kampanye/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sosialisasi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media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(posting/ comment/ share/ like)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Membuat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keputusan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dapat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menguntungkan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merugikan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pasangan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selama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masa kampanye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3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Memasang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spanduk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baliho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mempromosikan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dirinya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atau orang lain sebagai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/wakil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4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Mengadakan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kegiatan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mengarah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kepada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keberpihakan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(pertemuan/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ajakan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himbauan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seruan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pemberian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barang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) termasuk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penggunaan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barang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terkait dengan jabatan atau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milik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pribadi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untuk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kepentingan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atau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pasangan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TOTAL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6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KOTA BALIKPAPAN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430"/>
              </p:ext>
            </p:extLst>
          </p:nvPr>
        </p:nvGraphicFramePr>
        <p:xfrm>
          <a:off x="414737" y="1664552"/>
          <a:ext cx="8314526" cy="10151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Ikut sebagai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pelaksana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kampanye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94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KAB.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PASER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94258"/>
              </p:ext>
            </p:extLst>
          </p:nvPr>
        </p:nvGraphicFramePr>
        <p:xfrm>
          <a:off x="414737" y="1664552"/>
          <a:ext cx="8314526" cy="13341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Menghadiri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deklarasi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pasangan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peserta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pilkada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kampanye/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sosialisasi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media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(posting/ comment/ share/ like)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3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5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KAB.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KUTAI TIMUR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15072"/>
              </p:ext>
            </p:extLst>
          </p:nvPr>
        </p:nvGraphicFramePr>
        <p:xfrm>
          <a:off x="414737" y="1664552"/>
          <a:ext cx="8314526" cy="16552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Mengadakan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kegiatan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mengarah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kepada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keberpihakan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(pertemuan/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ajakan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himbauan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seruan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pemberian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barang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) termasuk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penggunaan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barang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yang terkait dengan jabatan atau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milik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pribadi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untuk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kepentingan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atau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pasangan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Mendeklarasikan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diri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sebagai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/wakil kepala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daerah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2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KAB.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KUTAI KARTANEGARA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21240"/>
              </p:ext>
            </p:extLst>
          </p:nvPr>
        </p:nvGraphicFramePr>
        <p:xfrm>
          <a:off x="414737" y="1664552"/>
          <a:ext cx="8314526" cy="10151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Kampanye/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sosialisasi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media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sosial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(posting/ comment/ share/ like)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3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3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7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KAB.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KUTAI BARAT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88615"/>
              </p:ext>
            </p:extLst>
          </p:nvPr>
        </p:nvGraphicFramePr>
        <p:xfrm>
          <a:off x="414737" y="1664552"/>
          <a:ext cx="8314526" cy="10151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smtClean="0">
                          <a:latin typeface="Raleway" pitchFamily="2" charset="0"/>
                        </a:rPr>
                        <a:t>Menjadi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pembicara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narasumber dalam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kegiatan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Partai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Politik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7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BA46EA9-8EEF-D6C1-CE15-90356D14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779" y="193159"/>
            <a:ext cx="6688721" cy="1370465"/>
          </a:xfrm>
        </p:spPr>
        <p:txBody>
          <a:bodyPr/>
          <a:lstStyle/>
          <a:p>
            <a:pPr algn="l"/>
            <a:r>
              <a:rPr lang="en-US" sz="2100" b="1" dirty="0">
                <a:latin typeface="Montserrat Extra Bold" panose="00000900000000000000" pitchFamily="50" charset="0"/>
              </a:rPr>
              <a:t>PERILAKU ASN PADA</a:t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latin typeface="Montserrat Extra Bold" panose="00000900000000000000" pitchFamily="50" charset="0"/>
              </a:rPr>
              <a:t>PEMERINTAH </a:t>
            </a:r>
            <a:r>
              <a:rPr lang="en-US" sz="2100" b="1" dirty="0" smtClean="0">
                <a:latin typeface="Montserrat Extra Bold" panose="00000900000000000000" pitchFamily="50" charset="0"/>
              </a:rPr>
              <a:t>KAB. BERAU</a:t>
            </a:r>
            <a:r>
              <a:rPr lang="en-US" sz="2100" b="1" dirty="0">
                <a:latin typeface="Montserrat Extra Bold" panose="00000900000000000000" pitchFamily="50" charset="0"/>
              </a:rPr>
              <a:t/>
            </a:r>
            <a:br>
              <a:rPr lang="en-US" sz="2100" b="1" dirty="0"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SEBELUM, SELAMA, DAN SETELAH</a:t>
            </a:r>
            <a:b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accent3"/>
                </a:solidFill>
                <a:latin typeface="Montserrat Extra Bold" panose="00000900000000000000" pitchFamily="50" charset="0"/>
              </a:rPr>
              <a:t>PILKADA TAHUN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ABA6CD-D303-9B32-BC48-CC3CE8E74A49}"/>
              </a:ext>
            </a:extLst>
          </p:cNvPr>
          <p:cNvGrpSpPr/>
          <p:nvPr/>
        </p:nvGrpSpPr>
        <p:grpSpPr>
          <a:xfrm>
            <a:off x="6862781" y="92231"/>
            <a:ext cx="2210402" cy="633050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6C0C890E-C456-A010-FE26-9A2FCF1D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AED10-6296-62B2-EEA3-ECFD4606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E2A34B4-F26F-89B7-209E-C98B486F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D919240B-CCC7-BBAA-45CF-F79230E5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56521"/>
              </p:ext>
            </p:extLst>
          </p:nvPr>
        </p:nvGraphicFramePr>
        <p:xfrm>
          <a:off x="414737" y="1664552"/>
          <a:ext cx="8314526" cy="101512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163076747"/>
                    </a:ext>
                  </a:extLst>
                </a:gridCol>
                <a:gridCol w="6758310">
                  <a:extLst>
                    <a:ext uri="{9D8B030D-6E8A-4147-A177-3AD203B41FA5}">
                      <a16:colId xmlns:a16="http://schemas.microsoft.com/office/drawing/2014/main" xmlns="" val="4015850961"/>
                    </a:ext>
                  </a:extLst>
                </a:gridCol>
                <a:gridCol w="1007576">
                  <a:extLst>
                    <a:ext uri="{9D8B030D-6E8A-4147-A177-3AD203B41FA5}">
                      <a16:colId xmlns:a16="http://schemas.microsoft.com/office/drawing/2014/main" xmlns="" val="3623018913"/>
                    </a:ext>
                  </a:extLst>
                </a:gridCol>
              </a:tblGrid>
              <a:tr h="37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PERILAKU YANG DILANGGAR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JUMLAH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0164182"/>
                  </a:ext>
                </a:extLst>
              </a:tr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Raleway" pitchFamily="2" charset="0"/>
                        </a:rPr>
                        <a:t>Menghadiri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deklarasi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pasangan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/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peserta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pilkada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8591768"/>
                  </a:ext>
                </a:extLst>
              </a:tr>
              <a:tr h="319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Karl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1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350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0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66F8CA76-431E-DECF-2FF1-D0318371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25" y="443145"/>
            <a:ext cx="6595994" cy="5727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Montserrat Extra Bold" panose="00000900000000000000" pitchFamily="50" charset="0"/>
              </a:rPr>
              <a:t>FUNGSI PEGAWAI ASN</a:t>
            </a:r>
            <a:br>
              <a:rPr lang="en-US" sz="3000" dirty="0">
                <a:solidFill>
                  <a:schemeClr val="tx1"/>
                </a:solidFill>
                <a:latin typeface="Montserrat Extra Bold" panose="00000900000000000000" pitchFamily="50" charset="0"/>
              </a:rPr>
            </a:b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(PASAL 10 UU No. 5 </a:t>
            </a:r>
            <a:r>
              <a:rPr lang="en-US" sz="1350" dirty="0" err="1">
                <a:solidFill>
                  <a:schemeClr val="tx1"/>
                </a:solidFill>
                <a:latin typeface="Montserrat Extra Bold" panose="00000900000000000000" pitchFamily="50" charset="0"/>
              </a:rPr>
              <a:t>Tahun</a:t>
            </a: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 2014)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EC279DA-F7AF-9250-6DF6-409370D8D52A}"/>
              </a:ext>
            </a:extLst>
          </p:cNvPr>
          <p:cNvGrpSpPr/>
          <p:nvPr/>
        </p:nvGrpSpPr>
        <p:grpSpPr>
          <a:xfrm>
            <a:off x="7089091" y="269274"/>
            <a:ext cx="1736873" cy="385248"/>
            <a:chOff x="6933597" y="18952"/>
            <a:chExt cx="2210402" cy="633050"/>
          </a:xfrm>
        </p:grpSpPr>
        <p:pic>
          <p:nvPicPr>
            <p:cNvPr id="6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2E53CB81-338B-2593-6ECF-623106833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27715AA-3F80-75E3-0FE4-34E9B4607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438B94E-6269-B136-9E7A-6A381B0B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D6F6CB5-8338-B38D-8DE3-6DAA2547820C}"/>
              </a:ext>
            </a:extLst>
          </p:cNvPr>
          <p:cNvGraphicFramePr/>
          <p:nvPr/>
        </p:nvGraphicFramePr>
        <p:xfrm>
          <a:off x="504925" y="1102184"/>
          <a:ext cx="8321039" cy="386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58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A2FF-BA3A-CE50-B345-6F9442DE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914852"/>
          </a:xfrm>
        </p:spPr>
        <p:txBody>
          <a:bodyPr anchor="t"/>
          <a:lstStyle/>
          <a:p>
            <a:r>
              <a:rPr lang="en-US" sz="2800" dirty="0"/>
              <a:t>PENYEBAB PRILAKU ASN TIDAK NETRAL PADA PILKADA TAHUN 2020</a:t>
            </a:r>
            <a:endParaRPr lang="en-ID" sz="2800" dirty="0">
              <a:solidFill>
                <a:srgbClr val="F7522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6EB9B75-CAB8-6986-0F7E-FBC66896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13596"/>
              </p:ext>
            </p:extLst>
          </p:nvPr>
        </p:nvGraphicFramePr>
        <p:xfrm>
          <a:off x="831688" y="1923446"/>
          <a:ext cx="3740312" cy="1371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5592">
                  <a:extLst>
                    <a:ext uri="{9D8B030D-6E8A-4147-A177-3AD203B41FA5}">
                      <a16:colId xmlns:a16="http://schemas.microsoft.com/office/drawing/2014/main" xmlns="" val="384727325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8521834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518288688"/>
                    </a:ext>
                  </a:extLst>
                </a:gridCol>
              </a:tblGrid>
              <a:tr h="22580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50,76%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Karena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Ikatan</a:t>
                      </a:r>
                      <a:r>
                        <a:rPr lang="en-US" sz="1200" dirty="0">
                          <a:latin typeface="Karla" pitchFamily="2" charset="0"/>
                        </a:rPr>
                        <a:t>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Persaudaraan</a:t>
                      </a:r>
                      <a:endParaRPr lang="en-US" sz="1200" dirty="0">
                        <a:latin typeface="Karl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9307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49,72%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Karena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Kepentingan</a:t>
                      </a:r>
                      <a:r>
                        <a:rPr lang="en-US" sz="1200" dirty="0">
                          <a:latin typeface="Karla" pitchFamily="2" charset="0"/>
                        </a:rPr>
                        <a:t>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Karier</a:t>
                      </a:r>
                      <a:endParaRPr lang="en-US" sz="1200" dirty="0">
                        <a:latin typeface="Karl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150676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16,84%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Karena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Kesamaan</a:t>
                      </a:r>
                      <a:r>
                        <a:rPr lang="en-US" sz="1200" dirty="0">
                          <a:latin typeface="Karla" pitchFamily="2" charset="0"/>
                        </a:rPr>
                        <a:t>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Latar</a:t>
                      </a:r>
                      <a:r>
                        <a:rPr lang="en-US" sz="1200" dirty="0">
                          <a:latin typeface="Karla" pitchFamily="2" charset="0"/>
                        </a:rPr>
                        <a:t>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Belakang</a:t>
                      </a:r>
                      <a:endParaRPr lang="en-US" sz="1200" dirty="0">
                        <a:latin typeface="Karl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019646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9,50%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Karena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Hutang</a:t>
                      </a:r>
                      <a:r>
                        <a:rPr lang="en-US" sz="1200" dirty="0">
                          <a:latin typeface="Karla" pitchFamily="2" charset="0"/>
                        </a:rPr>
                        <a:t> Budi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5492718"/>
                  </a:ext>
                </a:extLst>
              </a:tr>
              <a:tr h="225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7,48%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Karena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Tekanan</a:t>
                      </a:r>
                      <a:r>
                        <a:rPr lang="en-US" sz="1200" dirty="0">
                          <a:latin typeface="Karla" pitchFamily="2" charset="0"/>
                        </a:rPr>
                        <a:t> </a:t>
                      </a:r>
                      <a:r>
                        <a:rPr lang="en-US" sz="1200" dirty="0" err="1">
                          <a:latin typeface="Karla" pitchFamily="2" charset="0"/>
                        </a:rPr>
                        <a:t>Pasangan</a:t>
                      </a:r>
                      <a:r>
                        <a:rPr lang="en-US" sz="1200" dirty="0">
                          <a:latin typeface="Karla" pitchFamily="2" charset="0"/>
                        </a:rPr>
                        <a:t> Calon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915965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DFBBD9E-5C1A-1A15-E198-1032F0B50F3A}"/>
              </a:ext>
            </a:extLst>
          </p:cNvPr>
          <p:cNvGrpSpPr/>
          <p:nvPr/>
        </p:nvGrpSpPr>
        <p:grpSpPr>
          <a:xfrm>
            <a:off x="1139370" y="3362397"/>
            <a:ext cx="2474687" cy="1463603"/>
            <a:chOff x="6393543" y="170693"/>
            <a:chExt cx="2238057" cy="15409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6D5EBFC-6FE9-6541-FA65-E7AE02057917}"/>
                </a:ext>
              </a:extLst>
            </p:cNvPr>
            <p:cNvSpPr/>
            <p:nvPr/>
          </p:nvSpPr>
          <p:spPr>
            <a:xfrm>
              <a:off x="6393543" y="170693"/>
              <a:ext cx="2238057" cy="15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C4C75B5-C1B0-2105-5DF1-40C37DD6B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9023" t="4807" r="22700" b="13310"/>
            <a:stretch/>
          </p:blipFill>
          <p:spPr bwMode="auto">
            <a:xfrm>
              <a:off x="6654800" y="240286"/>
              <a:ext cx="1976800" cy="1185389"/>
            </a:xfrm>
            <a:custGeom>
              <a:avLst/>
              <a:gdLst>
                <a:gd name="connsiteX0" fmla="*/ 0 w 5491345"/>
                <a:gd name="connsiteY0" fmla="*/ 636773 h 3292888"/>
                <a:gd name="connsiteX1" fmla="*/ 700416 w 5491345"/>
                <a:gd name="connsiteY1" fmla="*/ 636773 h 3292888"/>
                <a:gd name="connsiteX2" fmla="*/ 700416 w 5491345"/>
                <a:gd name="connsiteY2" fmla="*/ 3292888 h 3292888"/>
                <a:gd name="connsiteX3" fmla="*/ 0 w 5491345"/>
                <a:gd name="connsiteY3" fmla="*/ 3292888 h 3292888"/>
                <a:gd name="connsiteX4" fmla="*/ 2330061 w 5491345"/>
                <a:gd name="connsiteY4" fmla="*/ 550618 h 3292888"/>
                <a:gd name="connsiteX5" fmla="*/ 3092061 w 5491345"/>
                <a:gd name="connsiteY5" fmla="*/ 550618 h 3292888"/>
                <a:gd name="connsiteX6" fmla="*/ 3092061 w 5491345"/>
                <a:gd name="connsiteY6" fmla="*/ 3206733 h 3292888"/>
                <a:gd name="connsiteX7" fmla="*/ 2330061 w 5491345"/>
                <a:gd name="connsiteY7" fmla="*/ 3206733 h 3292888"/>
                <a:gd name="connsiteX8" fmla="*/ 3127276 w 5491345"/>
                <a:gd name="connsiteY8" fmla="*/ 328430 h 3292888"/>
                <a:gd name="connsiteX9" fmla="*/ 3889276 w 5491345"/>
                <a:gd name="connsiteY9" fmla="*/ 328430 h 3292888"/>
                <a:gd name="connsiteX10" fmla="*/ 3889276 w 5491345"/>
                <a:gd name="connsiteY10" fmla="*/ 2984545 h 3292888"/>
                <a:gd name="connsiteX11" fmla="*/ 3127276 w 5491345"/>
                <a:gd name="connsiteY11" fmla="*/ 2984545 h 3292888"/>
                <a:gd name="connsiteX12" fmla="*/ 4729345 w 5491345"/>
                <a:gd name="connsiteY12" fmla="*/ 224219 h 3292888"/>
                <a:gd name="connsiteX13" fmla="*/ 5491345 w 5491345"/>
                <a:gd name="connsiteY13" fmla="*/ 224219 h 3292888"/>
                <a:gd name="connsiteX14" fmla="*/ 5491345 w 5491345"/>
                <a:gd name="connsiteY14" fmla="*/ 2880334 h 3292888"/>
                <a:gd name="connsiteX15" fmla="*/ 4729345 w 5491345"/>
                <a:gd name="connsiteY15" fmla="*/ 2880334 h 3292888"/>
                <a:gd name="connsiteX16" fmla="*/ 1532846 w 5491345"/>
                <a:gd name="connsiteY16" fmla="*/ 222188 h 3292888"/>
                <a:gd name="connsiteX17" fmla="*/ 2294846 w 5491345"/>
                <a:gd name="connsiteY17" fmla="*/ 222188 h 3292888"/>
                <a:gd name="connsiteX18" fmla="*/ 2294846 w 5491345"/>
                <a:gd name="connsiteY18" fmla="*/ 2878303 h 3292888"/>
                <a:gd name="connsiteX19" fmla="*/ 1532846 w 5491345"/>
                <a:gd name="connsiteY19" fmla="*/ 2878303 h 3292888"/>
                <a:gd name="connsiteX20" fmla="*/ 3932130 w 5491345"/>
                <a:gd name="connsiteY20" fmla="*/ 65407 h 3292888"/>
                <a:gd name="connsiteX21" fmla="*/ 4694130 w 5491345"/>
                <a:gd name="connsiteY21" fmla="*/ 65407 h 3292888"/>
                <a:gd name="connsiteX22" fmla="*/ 4694130 w 5491345"/>
                <a:gd name="connsiteY22" fmla="*/ 2721522 h 3292888"/>
                <a:gd name="connsiteX23" fmla="*/ 3932130 w 5491345"/>
                <a:gd name="connsiteY23" fmla="*/ 2721522 h 3292888"/>
                <a:gd name="connsiteX24" fmla="*/ 735631 w 5491345"/>
                <a:gd name="connsiteY24" fmla="*/ 0 h 3292888"/>
                <a:gd name="connsiteX25" fmla="*/ 1497631 w 5491345"/>
                <a:gd name="connsiteY25" fmla="*/ 0 h 3292888"/>
                <a:gd name="connsiteX26" fmla="*/ 1497631 w 5491345"/>
                <a:gd name="connsiteY26" fmla="*/ 2656115 h 3292888"/>
                <a:gd name="connsiteX27" fmla="*/ 735631 w 5491345"/>
                <a:gd name="connsiteY27" fmla="*/ 2656115 h 3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91345" h="3292888">
                  <a:moveTo>
                    <a:pt x="0" y="636773"/>
                  </a:moveTo>
                  <a:lnTo>
                    <a:pt x="700416" y="636773"/>
                  </a:lnTo>
                  <a:lnTo>
                    <a:pt x="700416" y="3292888"/>
                  </a:lnTo>
                  <a:lnTo>
                    <a:pt x="0" y="3292888"/>
                  </a:lnTo>
                  <a:close/>
                  <a:moveTo>
                    <a:pt x="2330061" y="550618"/>
                  </a:moveTo>
                  <a:lnTo>
                    <a:pt x="3092061" y="550618"/>
                  </a:lnTo>
                  <a:lnTo>
                    <a:pt x="3092061" y="3206733"/>
                  </a:lnTo>
                  <a:lnTo>
                    <a:pt x="2330061" y="3206733"/>
                  </a:lnTo>
                  <a:close/>
                  <a:moveTo>
                    <a:pt x="3127276" y="328430"/>
                  </a:moveTo>
                  <a:lnTo>
                    <a:pt x="3889276" y="328430"/>
                  </a:lnTo>
                  <a:lnTo>
                    <a:pt x="3889276" y="2984545"/>
                  </a:lnTo>
                  <a:lnTo>
                    <a:pt x="3127276" y="2984545"/>
                  </a:lnTo>
                  <a:close/>
                  <a:moveTo>
                    <a:pt x="4729345" y="224219"/>
                  </a:moveTo>
                  <a:lnTo>
                    <a:pt x="5491345" y="224219"/>
                  </a:lnTo>
                  <a:lnTo>
                    <a:pt x="5491345" y="2880334"/>
                  </a:lnTo>
                  <a:lnTo>
                    <a:pt x="4729345" y="2880334"/>
                  </a:lnTo>
                  <a:close/>
                  <a:moveTo>
                    <a:pt x="1532846" y="222188"/>
                  </a:moveTo>
                  <a:lnTo>
                    <a:pt x="2294846" y="222188"/>
                  </a:lnTo>
                  <a:lnTo>
                    <a:pt x="2294846" y="2878303"/>
                  </a:lnTo>
                  <a:lnTo>
                    <a:pt x="1532846" y="2878303"/>
                  </a:lnTo>
                  <a:close/>
                  <a:moveTo>
                    <a:pt x="3932130" y="65407"/>
                  </a:moveTo>
                  <a:lnTo>
                    <a:pt x="4694130" y="65407"/>
                  </a:lnTo>
                  <a:lnTo>
                    <a:pt x="4694130" y="2721522"/>
                  </a:lnTo>
                  <a:lnTo>
                    <a:pt x="3932130" y="2721522"/>
                  </a:lnTo>
                  <a:close/>
                  <a:moveTo>
                    <a:pt x="735631" y="0"/>
                  </a:moveTo>
                  <a:lnTo>
                    <a:pt x="1497631" y="0"/>
                  </a:lnTo>
                  <a:lnTo>
                    <a:pt x="1497631" y="2656115"/>
                  </a:lnTo>
                  <a:lnTo>
                    <a:pt x="735631" y="2656115"/>
                  </a:lnTo>
                  <a:close/>
                </a:path>
              </a:pathLst>
            </a:cu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5E024159-865B-0BCF-BDDF-1495305F4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298957"/>
              </p:ext>
            </p:extLst>
          </p:nvPr>
        </p:nvGraphicFramePr>
        <p:xfrm>
          <a:off x="4572000" y="1923446"/>
          <a:ext cx="4180113" cy="270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658B9F-78CE-C28B-15F6-21DBFE7F382D}"/>
              </a:ext>
            </a:extLst>
          </p:cNvPr>
          <p:cNvSpPr txBox="1"/>
          <p:nvPr/>
        </p:nvSpPr>
        <p:spPr>
          <a:xfrm>
            <a:off x="4370613" y="4662112"/>
            <a:ext cx="43815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*pada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pertanyaan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ini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responden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dapat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memilih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lebih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600" dirty="0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1 </a:t>
            </a:r>
            <a:r>
              <a:rPr lang="en-US" sz="600" dirty="0" err="1"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jawaban</a:t>
            </a:r>
            <a:endParaRPr lang="en-US" sz="600" dirty="0">
              <a:latin typeface="Karl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BD26D1-359E-6E9D-593C-E5846C8273F0}"/>
              </a:ext>
            </a:extLst>
          </p:cNvPr>
          <p:cNvSpPr txBox="1"/>
          <p:nvPr/>
        </p:nvSpPr>
        <p:spPr>
          <a:xfrm>
            <a:off x="511094" y="4920734"/>
            <a:ext cx="43815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Sumber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 KASN,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Survei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Netralitas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ASN pada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Pilkada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DA6E201-8233-0B6D-9EDF-7F3DAEEC102B}"/>
              </a:ext>
            </a:extLst>
          </p:cNvPr>
          <p:cNvGrpSpPr/>
          <p:nvPr/>
        </p:nvGrpSpPr>
        <p:grpSpPr>
          <a:xfrm>
            <a:off x="7758010" y="302671"/>
            <a:ext cx="994103" cy="284707"/>
            <a:chOff x="6933597" y="18952"/>
            <a:chExt cx="2210402" cy="633050"/>
          </a:xfrm>
        </p:grpSpPr>
        <p:pic>
          <p:nvPicPr>
            <p:cNvPr id="16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D6B6D087-8EF3-0E64-8F69-52FF6F22F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D4B728D-2F15-FF82-220C-997487345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794F28B-CB2E-5826-BBD9-21438A05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57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6A2FF-BA3A-CE50-B345-6F9442DE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914852"/>
          </a:xfrm>
        </p:spPr>
        <p:txBody>
          <a:bodyPr anchor="t"/>
          <a:lstStyle/>
          <a:p>
            <a:r>
              <a:rPr lang="en-US" sz="2000" dirty="0">
                <a:solidFill>
                  <a:schemeClr val="tx1"/>
                </a:solidFill>
              </a:rPr>
              <a:t>PIHAK YANG PALING MEMPENGARUHI ASN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UNTUK MELANGGAR NETRALITAS PADA PILKADA</a:t>
            </a:r>
            <a:endParaRPr lang="en-ID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5F2F242-4F67-1E2F-4605-0D503917C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14015"/>
              </p:ext>
            </p:extLst>
          </p:nvPr>
        </p:nvGraphicFramePr>
        <p:xfrm>
          <a:off x="3931920" y="2207135"/>
          <a:ext cx="3233856" cy="258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A398141A-EC04-BE51-A8CD-6AF707514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84707"/>
              </p:ext>
            </p:extLst>
          </p:nvPr>
        </p:nvGraphicFramePr>
        <p:xfrm>
          <a:off x="831688" y="2685219"/>
          <a:ext cx="3100232" cy="1371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5592">
                  <a:extLst>
                    <a:ext uri="{9D8B030D-6E8A-4147-A177-3AD203B41FA5}">
                      <a16:colId xmlns:a16="http://schemas.microsoft.com/office/drawing/2014/main" xmlns="" val="384727325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18521834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518288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31,96%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TIM SUKSES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9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27,99%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ATASAN ASN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150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24,17%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PASANGAN CALON PILKADA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01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4,74%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PARPOL PENGUSUNG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5492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uLnTx/>
                          <a:uFillTx/>
                          <a:latin typeface="Karla" pitchFamily="2" charset="0"/>
                          <a:sym typeface="Arial"/>
                        </a:rPr>
                        <a:t>●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E2E2E"/>
                        </a:solidFill>
                        <a:effectLst/>
                        <a:uLnTx/>
                        <a:uFillTx/>
                        <a:latin typeface="Karla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Karla" pitchFamily="2" charset="0"/>
                        </a:rPr>
                        <a:t>11,14%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rla" pitchFamily="2" charset="0"/>
                        </a:rPr>
                        <a:t>LAINNYA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9159657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25B66A-F191-74FD-3D30-E7DF24D43230}"/>
              </a:ext>
            </a:extLst>
          </p:cNvPr>
          <p:cNvGrpSpPr/>
          <p:nvPr/>
        </p:nvGrpSpPr>
        <p:grpSpPr>
          <a:xfrm>
            <a:off x="7285368" y="1329561"/>
            <a:ext cx="1463040" cy="3472259"/>
            <a:chOff x="7255631" y="1750927"/>
            <a:chExt cx="1463040" cy="34722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9344F91-C276-DFA4-0943-CF51AAA23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5631" y="3480211"/>
              <a:ext cx="1463040" cy="9760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6137738-56B8-E4C0-06DF-71F7B1E0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55631" y="2628501"/>
              <a:ext cx="1463040" cy="8659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8BD5D01-3E4E-3255-6577-E70314E76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576" r="11585" b="14587"/>
            <a:stretch/>
          </p:blipFill>
          <p:spPr>
            <a:xfrm>
              <a:off x="7255631" y="1750927"/>
              <a:ext cx="1463040" cy="882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F586059-30B4-6975-EE08-BA34C46F0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5631" y="4401793"/>
              <a:ext cx="1463040" cy="82139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09ECE6-35B4-68A9-6687-9231C355F625}"/>
              </a:ext>
            </a:extLst>
          </p:cNvPr>
          <p:cNvSpPr txBox="1"/>
          <p:nvPr/>
        </p:nvSpPr>
        <p:spPr>
          <a:xfrm>
            <a:off x="511094" y="4920734"/>
            <a:ext cx="43815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Sumber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 KASN,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Survei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Netralitas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ASN pada </a:t>
            </a:r>
            <a:r>
              <a:rPr lang="en-US" sz="600" dirty="0" err="1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Pilkada</a:t>
            </a:r>
            <a:r>
              <a:rPr lang="en-US" sz="600" dirty="0">
                <a:solidFill>
                  <a:schemeClr val="bg1"/>
                </a:solidFill>
                <a:latin typeface="Karl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2020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06D1EC9-38DD-5C36-B75E-0852336541B7}"/>
              </a:ext>
            </a:extLst>
          </p:cNvPr>
          <p:cNvGrpSpPr/>
          <p:nvPr/>
        </p:nvGrpSpPr>
        <p:grpSpPr>
          <a:xfrm>
            <a:off x="7758010" y="302671"/>
            <a:ext cx="994103" cy="284707"/>
            <a:chOff x="6933597" y="18952"/>
            <a:chExt cx="2210402" cy="633050"/>
          </a:xfrm>
        </p:grpSpPr>
        <p:pic>
          <p:nvPicPr>
            <p:cNvPr id="21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9FF4A92F-A081-025D-EBFB-25CADFD92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21B723D-5646-F80B-532A-4614449E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A6DBE6B-5632-F3BF-EF43-DF4AE41A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51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1;p42">
            <a:extLst>
              <a:ext uri="{FF2B5EF4-FFF2-40B4-BE49-F238E27FC236}">
                <a16:creationId xmlns:a16="http://schemas.microsoft.com/office/drawing/2014/main" xmlns="" id="{BEB4E49D-FEB9-629F-0F4F-AEC7D79E8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1766" y="425187"/>
            <a:ext cx="6087977" cy="5177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Montserrat ExtraBold" panose="00000900000000000000" pitchFamily="2" charset="0"/>
              </a:rPr>
              <a:t>LANGKAH LANGKAH PENCEGAHAN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971C23E-B104-809A-E01B-DC39CF2EE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34382"/>
              </p:ext>
            </p:extLst>
          </p:nvPr>
        </p:nvGraphicFramePr>
        <p:xfrm>
          <a:off x="414912" y="3502238"/>
          <a:ext cx="8160463" cy="996286"/>
        </p:xfrm>
        <a:graphic>
          <a:graphicData uri="http://schemas.openxmlformats.org/drawingml/2006/table">
            <a:tbl>
              <a:tblPr firstRow="1" lastCol="1" bandRow="1" bandCol="1"/>
              <a:tblGrid>
                <a:gridCol w="389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46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23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baseline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PENEGAKAN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0E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MONITORING</a:t>
                      </a:r>
                      <a:r>
                        <a:rPr lang="en-JM" altLang="ko-KR" sz="1400" b="1" spc="0" baseline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 DAN EVALUASI</a:t>
                      </a:r>
                      <a:endParaRPr lang="en-JM" altLang="ko-KR" sz="1400" b="1" spc="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89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Membuat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saluran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Pengaduan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Merespon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cepat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setiap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pengaduan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Melakukan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Monev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tentang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Perilaku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ASN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selama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Pemilu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dan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Pilkada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Menindaklanjuti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Hasil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Monev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96E7E5CE-D6E9-7C39-616A-D8FB87B2250F}"/>
              </a:ext>
            </a:extLst>
          </p:cNvPr>
          <p:cNvSpPr/>
          <p:nvPr/>
        </p:nvSpPr>
        <p:spPr>
          <a:xfrm>
            <a:off x="414912" y="1237474"/>
            <a:ext cx="8257626" cy="628650"/>
          </a:xfrm>
          <a:prstGeom prst="roundRect">
            <a:avLst>
              <a:gd name="adj" fmla="val 50000"/>
            </a:avLst>
          </a:prstGeom>
          <a:solidFill>
            <a:srgbClr val="323366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en-US" sz="1000">
              <a:solidFill>
                <a:srgbClr val="FFFFFF"/>
              </a:solidFill>
              <a:latin typeface="Lato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A3AE71F-E7D9-64EF-8273-831CB1A77957}"/>
              </a:ext>
            </a:extLst>
          </p:cNvPr>
          <p:cNvSpPr/>
          <p:nvPr/>
        </p:nvSpPr>
        <p:spPr>
          <a:xfrm>
            <a:off x="1337799" y="1323377"/>
            <a:ext cx="2061337" cy="5486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r>
              <a:rPr lang="en-US" sz="1600" b="1" dirty="0">
                <a:solidFill>
                  <a:srgbClr val="021028"/>
                </a:solidFill>
                <a:latin typeface="Montserrat" panose="00000500000000000000" pitchFamily="50" charset="0"/>
                <a:ea typeface="Open Sans" panose="020B0604020202020204" charset="0"/>
                <a:cs typeface="Open Sans" panose="020B0604020202020204" charset="0"/>
              </a:rPr>
              <a:t>INTERNALISASI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8B0EFC-650D-AF8E-4869-70E2C38FBC9E}"/>
              </a:ext>
            </a:extLst>
          </p:cNvPr>
          <p:cNvSpPr/>
          <p:nvPr/>
        </p:nvSpPr>
        <p:spPr>
          <a:xfrm>
            <a:off x="8507929" y="1305898"/>
            <a:ext cx="95660" cy="342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endParaRPr lang="en-US" sz="1600" b="1" dirty="0">
              <a:solidFill>
                <a:srgbClr val="021028"/>
              </a:solidFill>
              <a:latin typeface="Montserrat" panose="00000500000000000000" pitchFamily="50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xmlns="" id="{4A93626A-6426-B07B-89A6-954C68475958}"/>
              </a:ext>
            </a:extLst>
          </p:cNvPr>
          <p:cNvSpPr/>
          <p:nvPr/>
        </p:nvSpPr>
        <p:spPr>
          <a:xfrm>
            <a:off x="4626735" y="1280471"/>
            <a:ext cx="2552148" cy="54864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r>
              <a:rPr lang="en-US" sz="1600" b="1" dirty="0">
                <a:solidFill>
                  <a:srgbClr val="021028"/>
                </a:solidFill>
                <a:latin typeface="Montserrat" panose="00000500000000000000" pitchFamily="50" charset="0"/>
                <a:ea typeface="Open Sans" panose="020B0604020202020204" charset="0"/>
                <a:cs typeface="Open Sans" panose="020B0604020202020204" charset="0"/>
              </a:rPr>
              <a:t>INSTITUSIONALISASI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0186255-2A81-FF46-370C-43453D5F3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8511"/>
              </p:ext>
            </p:extLst>
          </p:nvPr>
        </p:nvGraphicFramePr>
        <p:xfrm>
          <a:off x="455662" y="1934548"/>
          <a:ext cx="8112797" cy="1326470"/>
        </p:xfrm>
        <a:graphic>
          <a:graphicData uri="http://schemas.openxmlformats.org/drawingml/2006/table">
            <a:tbl>
              <a:tblPr firstRow="1" lastCol="1" bandRow="1" bandCol="1"/>
              <a:tblGrid>
                <a:gridCol w="3871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1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0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Kegiatan</a:t>
                      </a:r>
                      <a:r>
                        <a:rPr lang="en-JM" altLang="ko-KR" sz="1100" b="1" spc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altLang="ko-KR" sz="1100" b="1" spc="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Internalisasi</a:t>
                      </a:r>
                      <a:endParaRPr lang="en-JM" altLang="ko-KR" sz="1100" b="1" spc="0" baseline="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0E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Kegiatan</a:t>
                      </a:r>
                      <a:r>
                        <a:rPr lang="en-JM" altLang="ko-KR" sz="1100" b="1" spc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altLang="ko-KR" sz="1100" b="1" spc="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Open Sans" panose="020B0604020202020204" charset="0"/>
                          <a:cs typeface="Open Sans" panose="020B0604020202020204" charset="0"/>
                        </a:rPr>
                        <a:t>Institusionalisasi</a:t>
                      </a:r>
                      <a:endParaRPr lang="en-JM" altLang="ko-KR" sz="1100" b="1" spc="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24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4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enyiapkan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berbagai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sarana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sosialisasi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seperti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modul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, leaflet,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buku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saku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, TV Internal,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majalah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internal, banner,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dll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0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JM" sz="1200" b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Monitoring </a:t>
                      </a: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secara</a:t>
                      </a:r>
                      <a:r>
                        <a:rPr lang="en-JM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langsung</a:t>
                      </a:r>
                      <a:r>
                        <a:rPr lang="en-JM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oleh </a:t>
                      </a: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atasan</a:t>
                      </a:r>
                      <a:endParaRPr lang="en-JM" sz="1200" b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Menandatangani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pakta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intergitas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tentang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Netralitas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ASN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dalam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Pemilu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dan</a:t>
                      </a:r>
                      <a:r>
                        <a:rPr lang="en-JM" sz="1200" b="0" baseline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baseline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Pilkada</a:t>
                      </a:r>
                      <a:endParaRPr lang="en-JM" sz="1200" b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Membangun</a:t>
                      </a:r>
                      <a:r>
                        <a:rPr lang="en-JM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Budaya</a:t>
                      </a:r>
                      <a:r>
                        <a:rPr lang="en-JM" sz="1200" b="0" dirty="0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JM" sz="1200" b="0" dirty="0" err="1">
                          <a:solidFill>
                            <a:schemeClr val="tx1"/>
                          </a:solidFill>
                          <a:latin typeface="Raleway Medium" pitchFamily="2" charset="0"/>
                          <a:ea typeface="Open Sans" panose="020B0604020202020204" charset="0"/>
                          <a:cs typeface="Open Sans" panose="020B0604020202020204" charset="0"/>
                        </a:rPr>
                        <a:t>Beretika</a:t>
                      </a:r>
                      <a:endParaRPr lang="en-JM" sz="1200" b="0" dirty="0">
                        <a:solidFill>
                          <a:schemeClr val="tx1"/>
                        </a:solidFill>
                        <a:latin typeface="Raleway Medium" pitchFamily="2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10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0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62ED899-B321-4C88-B11C-F1E5C03738E4}"/>
              </a:ext>
            </a:extLst>
          </p:cNvPr>
          <p:cNvGrpSpPr/>
          <p:nvPr/>
        </p:nvGrpSpPr>
        <p:grpSpPr>
          <a:xfrm>
            <a:off x="6931477" y="4516421"/>
            <a:ext cx="1926771" cy="484465"/>
            <a:chOff x="6933597" y="18952"/>
            <a:chExt cx="2210402" cy="633050"/>
          </a:xfrm>
        </p:grpSpPr>
        <p:pic>
          <p:nvPicPr>
            <p:cNvPr id="12" name="Picture 11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315D8A70-FB73-BFC6-A0CF-C7E1B1C1A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C13F08-7929-0C14-57CD-1633866A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9739B5-820D-F1D1-790B-E659B5AC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34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385C6C-0C6F-9667-516E-C10A90C8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5" y="380255"/>
            <a:ext cx="8231607" cy="7479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KEPUTUSAN BERSAMA 5 K/L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KEMENPANRB, KEMENDAGRI, BKN, KASN, &amp; BAWASLU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TENTANG: PEMBINAAN DAN PENGAWASAN NETRALITAS PEGAWAI ASN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DALAM PENYELENGGARAAN PEMILIHAN UMUM DAN PEMILIHAN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73171452-804F-725F-9D64-3D4DB25BE0DF}"/>
              </a:ext>
            </a:extLst>
          </p:cNvPr>
          <p:cNvSpPr txBox="1">
            <a:spLocks/>
          </p:cNvSpPr>
          <p:nvPr/>
        </p:nvSpPr>
        <p:spPr>
          <a:xfrm>
            <a:off x="342357" y="1316845"/>
            <a:ext cx="8580120" cy="34354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>
              <a:lnSpc>
                <a:spcPct val="110000"/>
              </a:lnSpc>
              <a:spcAft>
                <a:spcPts val="450"/>
              </a:spcAft>
            </a:pP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Langkah </a:t>
            </a:r>
            <a:r>
              <a:rPr lang="en-US" sz="1400" b="1" dirty="0" err="1">
                <a:solidFill>
                  <a:schemeClr val="tx1"/>
                </a:solidFill>
                <a:latin typeface="Raleway" pitchFamily="2" charset="0"/>
              </a:rPr>
              <a:t>pencegahan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  <a:latin typeface="Raleway" pitchFamily="2" charset="0"/>
              </a:rPr>
              <a:t>harus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Raleway" pitchFamily="2" charset="0"/>
              </a:rPr>
              <a:t>dilaksanakan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Pemerintah Daerah</a:t>
            </a:r>
          </a:p>
          <a:p>
            <a:pPr marL="152396">
              <a:lnSpc>
                <a:spcPct val="110000"/>
              </a:lnSpc>
              <a:spcAft>
                <a:spcPts val="450"/>
              </a:spcAft>
            </a:pP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Pejabat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Pembina Kepegawaian (PPK)/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Pejabat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Pelaksana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Tugas (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Plt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)/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Penjabat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Kepala Daerah (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Pj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)/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Penjabat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sementara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(Pjs) dan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Pejabat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Berwenang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PyB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) pada instansi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pemerintah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agar: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Membentuk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Tim Internal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yang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bertugas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untuk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melakukan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Pengawasan terhadap netralitas Pegawai ASN; 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Mengidentifikasi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titik-titik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rawan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terjadinya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pelanggaran netralitas Pegawai ASN pada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tahapan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penyelenggaraan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Pemilihan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sesuai dengan yang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tercantum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pada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Peraturan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Komisi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Pemilihan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Umum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Tahapan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Pemilu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Pemilihan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; 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Menindaklanjuti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rekomendasi KASN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untuk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melaksanakan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penegakan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kode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etik maupun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disiplin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Aparatur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Sipil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Negara berdasarkan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ketentuan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peraturan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perundang-undangan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; 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Melakukan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monitoring dan evaluasi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atas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pelaksanaan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netralitas Pegawai ASN; 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Bekerjasama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dengan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pihak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terkait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dalam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pelaksanaan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Pengawasan netralitas Pegawai ASN; dan </a:t>
            </a:r>
          </a:p>
          <a:p>
            <a:pPr marL="384572" indent="-233363">
              <a:lnSpc>
                <a:spcPct val="110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Menyampaikan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hasil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pembinaan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pengawasan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Raleway" pitchFamily="2" charset="0"/>
              </a:rPr>
              <a:t> netralitas</a:t>
            </a:r>
            <a:r>
              <a:rPr lang="en-US" sz="14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Pegawai ASN pada saat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 monitoring dan evaluasi oleh </a:t>
            </a:r>
            <a:r>
              <a:rPr lang="en-US" sz="1400" dirty="0" err="1">
                <a:solidFill>
                  <a:schemeClr val="tx1"/>
                </a:solidFill>
                <a:latin typeface="Raleway" pitchFamily="2" charset="0"/>
              </a:rPr>
              <a:t>Satgas</a:t>
            </a:r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625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8"/>
          <p:cNvSpPr txBox="1">
            <a:spLocks noGrp="1"/>
          </p:cNvSpPr>
          <p:nvPr>
            <p:ph type="ctrTitle"/>
          </p:nvPr>
        </p:nvSpPr>
        <p:spPr>
          <a:xfrm>
            <a:off x="979093" y="1712735"/>
            <a:ext cx="7492017" cy="23285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dirty="0"/>
              <a:t>TERIMA KASIH</a:t>
            </a:r>
            <a:br>
              <a:rPr lang="en" sz="3200" dirty="0"/>
            </a:br>
            <a:r>
              <a:rPr lang="en" sz="3200" dirty="0"/>
              <a:t/>
            </a:r>
            <a:br>
              <a:rPr lang="en" sz="3200" dirty="0"/>
            </a:br>
            <a:r>
              <a:rPr lang="en-US" altLang="ko-KR" sz="1400" dirty="0"/>
              <a:t>KOMISI APARATUR SIPIL NEGARA - 2023</a:t>
            </a:r>
            <a:r>
              <a:rPr lang="en-US" altLang="ko-KR" sz="3200" dirty="0"/>
              <a:t/>
            </a:r>
            <a:br>
              <a:rPr lang="en-US" altLang="ko-KR" sz="3200" dirty="0"/>
            </a:br>
            <a:r>
              <a:rPr lang="en" sz="3200" dirty="0"/>
              <a:t/>
            </a:r>
            <a:br>
              <a:rPr lang="en" sz="3200" dirty="0"/>
            </a:br>
            <a:endParaRPr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4A10D9-6A93-9E15-A35B-FE923565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27" y="-13991"/>
            <a:ext cx="1093031" cy="10930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090BDE-E89C-60E2-3CBD-55213E27F0B1}"/>
              </a:ext>
            </a:extLst>
          </p:cNvPr>
          <p:cNvGrpSpPr/>
          <p:nvPr/>
        </p:nvGrpSpPr>
        <p:grpSpPr>
          <a:xfrm>
            <a:off x="6498168" y="454402"/>
            <a:ext cx="2210402" cy="633050"/>
            <a:chOff x="6933597" y="18952"/>
            <a:chExt cx="2210402" cy="633050"/>
          </a:xfrm>
        </p:grpSpPr>
        <p:pic>
          <p:nvPicPr>
            <p:cNvPr id="8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4E5029DF-BDDD-FF0A-B91E-E3A046845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F2E47CC-857A-0CC3-8122-73676533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65737CD-CFE2-B1CB-24FF-CD46E466B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10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1FE77B20-A532-9A4E-1652-9E459455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35" y="413236"/>
            <a:ext cx="6595994" cy="572700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Montserrat Extra Bold" panose="00000900000000000000" pitchFamily="50" charset="0"/>
              </a:rPr>
              <a:t>TUGAS PEGAWAI ASN</a:t>
            </a:r>
            <a:br>
              <a:rPr lang="en-US" sz="3000" dirty="0">
                <a:solidFill>
                  <a:schemeClr val="tx1"/>
                </a:solidFill>
                <a:latin typeface="Montserrat Extra Bold" panose="00000900000000000000" pitchFamily="50" charset="0"/>
              </a:rPr>
            </a:b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(PASAL 11 UU No. 5 </a:t>
            </a:r>
            <a:r>
              <a:rPr lang="en-US" sz="1350" dirty="0" err="1">
                <a:solidFill>
                  <a:schemeClr val="tx1"/>
                </a:solidFill>
                <a:latin typeface="Montserrat Extra Bold" panose="00000900000000000000" pitchFamily="50" charset="0"/>
              </a:rPr>
              <a:t>Tahun</a:t>
            </a: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 2014)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F86208-EF5A-7FDD-BFC0-95B69764C915}"/>
              </a:ext>
            </a:extLst>
          </p:cNvPr>
          <p:cNvGrpSpPr/>
          <p:nvPr/>
        </p:nvGrpSpPr>
        <p:grpSpPr>
          <a:xfrm>
            <a:off x="6833507" y="255160"/>
            <a:ext cx="2057400" cy="451909"/>
            <a:chOff x="6933597" y="18952"/>
            <a:chExt cx="2210402" cy="633050"/>
          </a:xfrm>
        </p:grpSpPr>
        <p:pic>
          <p:nvPicPr>
            <p:cNvPr id="6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7C8E7458-6E76-1A50-CF3E-D4A94C7AE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6DBD4F8-0297-257B-0B75-F65B895C2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355ACD7-9222-63DA-897C-FE335595B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8AB24CE-3540-8D75-AA3E-0AA80DADBD4F}"/>
              </a:ext>
            </a:extLst>
          </p:cNvPr>
          <p:cNvGrpSpPr/>
          <p:nvPr/>
        </p:nvGrpSpPr>
        <p:grpSpPr>
          <a:xfrm>
            <a:off x="504925" y="759976"/>
            <a:ext cx="8321039" cy="4142201"/>
            <a:chOff x="673233" y="1189575"/>
            <a:chExt cx="11094719" cy="5522935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xmlns="" id="{EE96A5AB-1682-CBD8-30E4-7A566E2622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1720404"/>
                </p:ext>
              </p:extLst>
            </p:nvPr>
          </p:nvGraphicFramePr>
          <p:xfrm>
            <a:off x="673233" y="1189575"/>
            <a:ext cx="11094719" cy="5151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xmlns="" id="{0C5E8697-7F89-2CD4-F715-DA23DC66E1A1}"/>
                </a:ext>
              </a:extLst>
            </p:cNvPr>
            <p:cNvSpPr/>
            <p:nvPr/>
          </p:nvSpPr>
          <p:spPr>
            <a:xfrm rot="16200000" flipV="1">
              <a:off x="4270739" y="2696130"/>
              <a:ext cx="466043" cy="6211776"/>
            </a:xfrm>
            <a:prstGeom prst="leftBrace">
              <a:avLst>
                <a:gd name="adj1" fmla="val 130416"/>
                <a:gd name="adj2" fmla="val 50327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2EDA648-3C99-5D74-4AE6-755D918C6BC3}"/>
                </a:ext>
              </a:extLst>
            </p:cNvPr>
            <p:cNvSpPr/>
            <p:nvPr/>
          </p:nvSpPr>
          <p:spPr>
            <a:xfrm>
              <a:off x="1991953" y="6035040"/>
              <a:ext cx="5023616" cy="6774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Raleway" pitchFamily="2" charset="0"/>
                </a:rPr>
                <a:t>Selalu </a:t>
              </a:r>
              <a:r>
                <a:rPr lang="en-US" sz="1200" b="1" dirty="0" err="1">
                  <a:latin typeface="Raleway" pitchFamily="2" charset="0"/>
                </a:rPr>
                <a:t>mencerminkan</a:t>
              </a:r>
              <a:r>
                <a:rPr lang="en-US" sz="1200" b="1" dirty="0">
                  <a:latin typeface="Raleway" pitchFamily="2" charset="0"/>
                </a:rPr>
                <a:t> perilaku yang</a:t>
              </a:r>
            </a:p>
            <a:p>
              <a:pPr algn="ctr"/>
              <a:r>
                <a:rPr lang="en-US" sz="1200" b="1" dirty="0">
                  <a:latin typeface="Raleway" pitchFamily="2" charset="0"/>
                </a:rPr>
                <a:t>Ber-AKHLAK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CCD44184-5FB8-11D9-D0F2-051B9EA0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33" y="301373"/>
            <a:ext cx="6595994" cy="5727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Montserrat Extra Bold" panose="00000900000000000000" pitchFamily="50" charset="0"/>
              </a:rPr>
              <a:t>KEDUDUKAN PEGAWAI ASN</a:t>
            </a:r>
            <a:br>
              <a:rPr lang="en-US" sz="2400" dirty="0">
                <a:solidFill>
                  <a:schemeClr val="tx1"/>
                </a:solidFill>
                <a:latin typeface="Montserrat Extra Bold" panose="00000900000000000000" pitchFamily="50" charset="0"/>
              </a:rPr>
            </a:b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(PASAL 8 &amp; 9 UU No. 5 </a:t>
            </a:r>
            <a:r>
              <a:rPr lang="en-US" sz="1350" dirty="0" err="1">
                <a:solidFill>
                  <a:schemeClr val="tx1"/>
                </a:solidFill>
                <a:latin typeface="Montserrat Extra Bold" panose="00000900000000000000" pitchFamily="50" charset="0"/>
              </a:rPr>
              <a:t>Tahun</a:t>
            </a:r>
            <a:r>
              <a:rPr lang="en-US" sz="1350" dirty="0">
                <a:solidFill>
                  <a:schemeClr val="tx1"/>
                </a:solidFill>
                <a:latin typeface="Montserrat Extra Bold" panose="00000900000000000000" pitchFamily="50" charset="0"/>
              </a:rPr>
              <a:t> 2014)</a:t>
            </a:r>
            <a:endParaRPr lang="en-US" sz="750" dirty="0">
              <a:solidFill>
                <a:schemeClr val="tx1"/>
              </a:solidFill>
              <a:latin typeface="Montserrat Extra Bold" panose="000009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F37DEF2-26CC-66D5-409A-06D1E1E4A213}"/>
              </a:ext>
            </a:extLst>
          </p:cNvPr>
          <p:cNvGrpSpPr/>
          <p:nvPr/>
        </p:nvGrpSpPr>
        <p:grpSpPr>
          <a:xfrm>
            <a:off x="7098495" y="235131"/>
            <a:ext cx="1727469" cy="450562"/>
            <a:chOff x="6933597" y="18952"/>
            <a:chExt cx="2210402" cy="633050"/>
          </a:xfrm>
        </p:grpSpPr>
        <p:pic>
          <p:nvPicPr>
            <p:cNvPr id="6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59067130-ADB3-FE6D-0ACC-810637579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5DF2035-6DB7-C220-CC40-59401F8B3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5DE1973-D0B2-3683-981A-8E5A96DC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CB7DFBB-4A5F-3DE0-AEB3-86FC4CDF3636}"/>
              </a:ext>
            </a:extLst>
          </p:cNvPr>
          <p:cNvGrpSpPr/>
          <p:nvPr/>
        </p:nvGrpSpPr>
        <p:grpSpPr>
          <a:xfrm>
            <a:off x="981088" y="930740"/>
            <a:ext cx="7844876" cy="3944872"/>
            <a:chOff x="1281504" y="1469578"/>
            <a:chExt cx="10459834" cy="5259829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xmlns="" id="{746B793A-F8F1-36D3-B9BE-EF9CB08A11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8407460"/>
                </p:ext>
              </p:extLst>
            </p:nvPr>
          </p:nvGraphicFramePr>
          <p:xfrm>
            <a:off x="1281504" y="1469578"/>
            <a:ext cx="9788681" cy="3785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CE8BBA-3354-E596-27D8-B7C5C47889C4}"/>
                </a:ext>
              </a:extLst>
            </p:cNvPr>
            <p:cNvSpPr/>
            <p:nvPr/>
          </p:nvSpPr>
          <p:spPr>
            <a:xfrm>
              <a:off x="1650949" y="5525640"/>
              <a:ext cx="3368233" cy="12037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050" b="1" dirty="0">
                  <a:latin typeface="Raleway" pitchFamily="2" charset="0"/>
                </a:rPr>
                <a:t>Pegawai ASN </a:t>
              </a:r>
              <a:r>
                <a:rPr lang="en-US" sz="1050" b="1" dirty="0" err="1">
                  <a:latin typeface="Raleway" pitchFamily="2" charset="0"/>
                </a:rPr>
                <a:t>harus</a:t>
              </a:r>
              <a:r>
                <a:rPr lang="en-US" sz="1050" b="1" dirty="0">
                  <a:latin typeface="Raleway" pitchFamily="2" charset="0"/>
                </a:rPr>
                <a:t> </a:t>
              </a:r>
              <a:r>
                <a:rPr lang="en-US" sz="1050" b="1" dirty="0" err="1">
                  <a:latin typeface="Raleway" pitchFamily="2" charset="0"/>
                </a:rPr>
                <a:t>mematuhi</a:t>
              </a:r>
              <a:r>
                <a:rPr lang="en-US" sz="1050" b="1" dirty="0">
                  <a:latin typeface="Raleway" pitchFamily="2" charset="0"/>
                </a:rPr>
                <a:t> </a:t>
              </a:r>
              <a:r>
                <a:rPr lang="en-US" sz="1050" b="1" dirty="0" err="1">
                  <a:latin typeface="Raleway" pitchFamily="2" charset="0"/>
                </a:rPr>
                <a:t>Peraturan</a:t>
              </a:r>
              <a:r>
                <a:rPr lang="en-US" sz="1050" b="1" dirty="0">
                  <a:latin typeface="Raleway" pitchFamily="2" charset="0"/>
                </a:rPr>
                <a:t> </a:t>
              </a:r>
              <a:r>
                <a:rPr lang="en-US" sz="1050" b="1" dirty="0" err="1">
                  <a:latin typeface="Raleway" pitchFamily="2" charset="0"/>
                </a:rPr>
                <a:t>Perundang-Undangan</a:t>
              </a:r>
              <a:r>
                <a:rPr lang="en-US" sz="1050" b="1" dirty="0">
                  <a:latin typeface="Raleway" pitchFamily="2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63B82A5-F611-2929-72C0-458BD8848C6A}"/>
                </a:ext>
              </a:extLst>
            </p:cNvPr>
            <p:cNvSpPr/>
            <p:nvPr/>
          </p:nvSpPr>
          <p:spPr>
            <a:xfrm>
              <a:off x="6175844" y="5525639"/>
              <a:ext cx="5565494" cy="12037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+mj-lt"/>
                <a:buAutoNum type="arabicPeriod"/>
              </a:pP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Pegawai ASN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dilarang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menjadi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anggota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dan/atau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pengurus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Partai Politik</a:t>
              </a:r>
            </a:p>
            <a:p>
              <a:pPr marL="171450" indent="-171450">
                <a:buFont typeface="+mj-lt"/>
                <a:buAutoNum type="arabicPeriod"/>
              </a:pP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Pegawai ASN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dilarang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menjadi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anggota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dan/atau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pengurus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Ormas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yang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berafiliasi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ke Partai Politik</a:t>
              </a:r>
            </a:p>
            <a:p>
              <a:pPr marL="171450" indent="-171450">
                <a:buFont typeface="+mj-lt"/>
                <a:buAutoNum type="arabicPeriod"/>
              </a:pP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Pegawai ASN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dilarang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menunjukkkan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keberpihakan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kepada para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peserta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Pemilu</a:t>
              </a:r>
              <a:r>
                <a:rPr lang="en-US" sz="825" b="1" dirty="0">
                  <a:solidFill>
                    <a:schemeClr val="bg1"/>
                  </a:solidFill>
                  <a:latin typeface="Raleway" pitchFamily="2" charset="0"/>
                </a:rPr>
                <a:t> dan Pilkada kepada </a:t>
              </a:r>
              <a:r>
                <a:rPr lang="en-US" sz="825" b="1" dirty="0" err="1">
                  <a:solidFill>
                    <a:schemeClr val="bg1"/>
                  </a:solidFill>
                  <a:latin typeface="Raleway" pitchFamily="2" charset="0"/>
                </a:rPr>
                <a:t>masyarakat</a:t>
              </a:r>
              <a:endParaRPr lang="en-US" sz="825" b="1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sp>
          <p:nvSpPr>
            <p:cNvPr id="13" name="Down Arrow 7">
              <a:extLst>
                <a:ext uri="{FF2B5EF4-FFF2-40B4-BE49-F238E27FC236}">
                  <a16:creationId xmlns:a16="http://schemas.microsoft.com/office/drawing/2014/main" xmlns="" id="{C75E5A1B-52AB-F681-DAF7-FF6D5A07183E}"/>
                </a:ext>
              </a:extLst>
            </p:cNvPr>
            <p:cNvSpPr/>
            <p:nvPr/>
          </p:nvSpPr>
          <p:spPr>
            <a:xfrm>
              <a:off x="2921974" y="5061826"/>
              <a:ext cx="667362" cy="606079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Down Arrow 7">
              <a:extLst>
                <a:ext uri="{FF2B5EF4-FFF2-40B4-BE49-F238E27FC236}">
                  <a16:creationId xmlns:a16="http://schemas.microsoft.com/office/drawing/2014/main" xmlns="" id="{9C9086F7-25C5-4DE2-780C-F88EA4A7D629}"/>
                </a:ext>
              </a:extLst>
            </p:cNvPr>
            <p:cNvSpPr/>
            <p:nvPr/>
          </p:nvSpPr>
          <p:spPr>
            <a:xfrm>
              <a:off x="8640205" y="5170706"/>
              <a:ext cx="667363" cy="52985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1714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TUGAS DAN FUNGSI KASN</a:t>
            </a:r>
            <a:endParaRPr dirty="0"/>
          </a:p>
        </p:txBody>
      </p:sp>
      <p:sp>
        <p:nvSpPr>
          <p:cNvPr id="609" name="Google Shape;609;p39"/>
          <p:cNvSpPr txBox="1">
            <a:spLocks noGrp="1"/>
          </p:cNvSpPr>
          <p:nvPr>
            <p:ph type="body" idx="1"/>
          </p:nvPr>
        </p:nvSpPr>
        <p:spPr>
          <a:xfrm>
            <a:off x="988514" y="2720919"/>
            <a:ext cx="3338433" cy="13097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err="1">
                <a:solidFill>
                  <a:schemeClr val="dk1"/>
                </a:solidFill>
              </a:rPr>
              <a:t>Pasal</a:t>
            </a:r>
            <a:r>
              <a:rPr lang="en-US" b="1" u="sng" dirty="0">
                <a:solidFill>
                  <a:schemeClr val="dk1"/>
                </a:solidFill>
              </a:rPr>
              <a:t> 30: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KASN </a:t>
            </a:r>
            <a:r>
              <a:rPr lang="en-US" u="sng" dirty="0" err="1">
                <a:solidFill>
                  <a:schemeClr val="dk1"/>
                </a:solidFill>
              </a:rPr>
              <a:t>berfungsi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mengawasi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pelaksanaan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norma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dasar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kode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etik</a:t>
            </a:r>
            <a:r>
              <a:rPr lang="en-US" dirty="0">
                <a:solidFill>
                  <a:schemeClr val="dk1"/>
                </a:solidFill>
              </a:rPr>
              <a:t> dan </a:t>
            </a:r>
            <a:r>
              <a:rPr lang="en-US" dirty="0" err="1">
                <a:solidFill>
                  <a:schemeClr val="dk1"/>
                </a:solidFill>
              </a:rPr>
              <a:t>kode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perilaku</a:t>
            </a:r>
            <a:r>
              <a:rPr lang="en-US" dirty="0">
                <a:solidFill>
                  <a:schemeClr val="dk1"/>
                </a:solidFill>
              </a:rPr>
              <a:t> ASN, </a:t>
            </a:r>
            <a:r>
              <a:rPr lang="en-US" dirty="0" err="1">
                <a:solidFill>
                  <a:schemeClr val="dk1"/>
                </a:solidFill>
              </a:rPr>
              <a:t>serta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penerapan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Sistem</a:t>
            </a:r>
            <a:r>
              <a:rPr lang="en-US" dirty="0">
                <a:solidFill>
                  <a:schemeClr val="dk1"/>
                </a:solidFill>
              </a:rPr>
              <a:t> Merit </a:t>
            </a:r>
            <a:r>
              <a:rPr lang="en-US" dirty="0" err="1">
                <a:solidFill>
                  <a:schemeClr val="dk1"/>
                </a:solidFill>
              </a:rPr>
              <a:t>dalam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kebijakan</a:t>
            </a:r>
            <a:r>
              <a:rPr lang="en-US" dirty="0">
                <a:solidFill>
                  <a:schemeClr val="dk1"/>
                </a:solidFill>
              </a:rPr>
              <a:t> dan </a:t>
            </a:r>
            <a:r>
              <a:rPr lang="en-US" dirty="0" err="1">
                <a:solidFill>
                  <a:schemeClr val="dk1"/>
                </a:solidFill>
              </a:rPr>
              <a:t>Manajemen</a:t>
            </a:r>
            <a:r>
              <a:rPr lang="en-US" dirty="0">
                <a:solidFill>
                  <a:schemeClr val="dk1"/>
                </a:solidFill>
              </a:rPr>
              <a:t> ASN pada </a:t>
            </a:r>
            <a:r>
              <a:rPr lang="en-US" dirty="0" err="1">
                <a:solidFill>
                  <a:schemeClr val="dk1"/>
                </a:solidFill>
              </a:rPr>
              <a:t>Instansi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Pemerintah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4" name="Google Shape;609;p39">
            <a:extLst>
              <a:ext uri="{FF2B5EF4-FFF2-40B4-BE49-F238E27FC236}">
                <a16:creationId xmlns:a16="http://schemas.microsoft.com/office/drawing/2014/main" xmlns="" id="{E708A88D-FE44-61D7-02D6-7AC4991DE529}"/>
              </a:ext>
            </a:extLst>
          </p:cNvPr>
          <p:cNvSpPr txBox="1">
            <a:spLocks/>
          </p:cNvSpPr>
          <p:nvPr/>
        </p:nvSpPr>
        <p:spPr>
          <a:xfrm>
            <a:off x="1687041" y="1216631"/>
            <a:ext cx="5637257" cy="3702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arla"/>
              <a:buAutoNum type="arabicPeriod"/>
              <a:defRPr sz="12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>
                <a:solidFill>
                  <a:schemeClr val="dk1"/>
                </a:solidFill>
              </a:rPr>
              <a:t>Undang-Undang</a:t>
            </a:r>
            <a:r>
              <a:rPr lang="en-US" b="1" dirty="0">
                <a:solidFill>
                  <a:schemeClr val="dk1"/>
                </a:solidFill>
              </a:rPr>
              <a:t> No. 5 </a:t>
            </a:r>
            <a:r>
              <a:rPr lang="en-US" b="1" dirty="0" err="1">
                <a:solidFill>
                  <a:schemeClr val="dk1"/>
                </a:solidFill>
              </a:rPr>
              <a:t>Tahun</a:t>
            </a:r>
            <a:r>
              <a:rPr lang="en-US" b="1" dirty="0">
                <a:solidFill>
                  <a:schemeClr val="dk1"/>
                </a:solidFill>
              </a:rPr>
              <a:t> 2014 </a:t>
            </a:r>
            <a:r>
              <a:rPr lang="en-US" b="1" dirty="0" err="1">
                <a:solidFill>
                  <a:schemeClr val="dk1"/>
                </a:solidFill>
              </a:rPr>
              <a:t>tentang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Aparatur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Sipil</a:t>
            </a:r>
            <a:r>
              <a:rPr lang="en-US" b="1" dirty="0">
                <a:solidFill>
                  <a:schemeClr val="dk1"/>
                </a:solidFill>
              </a:rPr>
              <a:t> Negara</a:t>
            </a:r>
          </a:p>
        </p:txBody>
      </p:sp>
      <p:sp>
        <p:nvSpPr>
          <p:cNvPr id="5" name="Google Shape;609;p39">
            <a:extLst>
              <a:ext uri="{FF2B5EF4-FFF2-40B4-BE49-F238E27FC236}">
                <a16:creationId xmlns:a16="http://schemas.microsoft.com/office/drawing/2014/main" xmlns="" id="{4872772F-58E6-9891-3CB3-2D4136DA6473}"/>
              </a:ext>
            </a:extLst>
          </p:cNvPr>
          <p:cNvSpPr txBox="1">
            <a:spLocks/>
          </p:cNvSpPr>
          <p:nvPr/>
        </p:nvSpPr>
        <p:spPr>
          <a:xfrm>
            <a:off x="4715455" y="2720917"/>
            <a:ext cx="3338433" cy="1309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arla"/>
              <a:buAutoNum type="arabicPeriod"/>
              <a:defRPr sz="12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b="1" u="sng" dirty="0" err="1">
                <a:solidFill>
                  <a:schemeClr val="dk1"/>
                </a:solidFill>
              </a:rPr>
              <a:t>Pasal</a:t>
            </a:r>
            <a:r>
              <a:rPr lang="en-US" b="1" u="sng" dirty="0">
                <a:solidFill>
                  <a:schemeClr val="dk1"/>
                </a:solidFill>
              </a:rPr>
              <a:t> 31 </a:t>
            </a:r>
            <a:r>
              <a:rPr lang="en-US" b="1" u="sng" dirty="0" err="1">
                <a:solidFill>
                  <a:schemeClr val="dk1"/>
                </a:solidFill>
              </a:rPr>
              <a:t>ayat</a:t>
            </a:r>
            <a:r>
              <a:rPr lang="en-US" b="1" u="sng" dirty="0">
                <a:solidFill>
                  <a:schemeClr val="dk1"/>
                </a:solidFill>
              </a:rPr>
              <a:t> (1) </a:t>
            </a:r>
            <a:r>
              <a:rPr lang="en-US" b="1" u="sng" dirty="0" err="1">
                <a:solidFill>
                  <a:schemeClr val="dk1"/>
                </a:solidFill>
              </a:rPr>
              <a:t>huruf</a:t>
            </a:r>
            <a:r>
              <a:rPr lang="en-US" b="1" u="sng" dirty="0">
                <a:solidFill>
                  <a:schemeClr val="dk1"/>
                </a:solidFill>
              </a:rPr>
              <a:t> a</a:t>
            </a:r>
          </a:p>
          <a:p>
            <a:pPr marL="228600" indent="-228600">
              <a:buFont typeface="Karla"/>
              <a:buAutoNum type="arabicParenBoth"/>
            </a:pPr>
            <a:r>
              <a:rPr lang="en-US" dirty="0">
                <a:solidFill>
                  <a:schemeClr val="dk1"/>
                </a:solidFill>
              </a:rPr>
              <a:t>KASN </a:t>
            </a:r>
            <a:r>
              <a:rPr lang="en-US" u="sng" dirty="0" err="1">
                <a:solidFill>
                  <a:schemeClr val="dk1"/>
                </a:solidFill>
              </a:rPr>
              <a:t>bertugas</a:t>
            </a:r>
            <a:r>
              <a:rPr lang="en-US" dirty="0">
                <a:solidFill>
                  <a:schemeClr val="dk1"/>
                </a:solidFill>
              </a:rPr>
              <a:t>: </a:t>
            </a:r>
          </a:p>
          <a:p>
            <a:pPr marL="231775" indent="0">
              <a:buNone/>
            </a:pPr>
            <a:r>
              <a:rPr lang="en-US" dirty="0">
                <a:solidFill>
                  <a:schemeClr val="dk1"/>
                </a:solidFill>
              </a:rPr>
              <a:t>a. </a:t>
            </a:r>
            <a:r>
              <a:rPr lang="en-US" dirty="0" err="1">
                <a:solidFill>
                  <a:schemeClr val="dk1"/>
                </a:solidFill>
              </a:rPr>
              <a:t>menjaga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netralitas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Pegawai</a:t>
            </a:r>
            <a:r>
              <a:rPr lang="en-US" dirty="0">
                <a:solidFill>
                  <a:schemeClr val="dk1"/>
                </a:solidFill>
              </a:rPr>
              <a:t> ASN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FDF2C9-B9BE-C7F0-46A1-E3A0C4F52A92}"/>
              </a:ext>
            </a:extLst>
          </p:cNvPr>
          <p:cNvGrpSpPr/>
          <p:nvPr/>
        </p:nvGrpSpPr>
        <p:grpSpPr>
          <a:xfrm>
            <a:off x="7271478" y="4433206"/>
            <a:ext cx="1564820" cy="363239"/>
            <a:chOff x="6933597" y="18952"/>
            <a:chExt cx="2210402" cy="633050"/>
          </a:xfrm>
        </p:grpSpPr>
        <p:pic>
          <p:nvPicPr>
            <p:cNvPr id="7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3D75428A-45D7-54CD-31B9-4EC6F0D9B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8449338-233E-1560-A60A-A5A6232A7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EE18C7A-C525-B5EA-2BA4-43B15157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A7F772-409C-6D2B-B256-FEEB8608D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655" y="1657312"/>
            <a:ext cx="1018031" cy="10180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0304E-C78A-29AA-E41F-D3122D67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KETENTUAN PERATURAN PERUNDANG-UNDANGAN TENTANG NETRALITAS ASN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373AD-A70B-CC5D-03CD-51795AA1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311" y="1109005"/>
            <a:ext cx="4069714" cy="3682373"/>
          </a:xfrm>
        </p:spPr>
        <p:txBody>
          <a:bodyPr/>
          <a:lstStyle/>
          <a:p>
            <a:pPr marL="15240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Undang-Undang</a:t>
            </a:r>
            <a:r>
              <a:rPr lang="en-US" b="1" dirty="0">
                <a:solidFill>
                  <a:schemeClr val="tx1"/>
                </a:solidFill>
              </a:rPr>
              <a:t> No. 5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2014</a:t>
            </a:r>
          </a:p>
          <a:p>
            <a:pPr marL="15240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tentang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Aparatur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Sipil</a:t>
            </a:r>
            <a:r>
              <a:rPr lang="en-US" b="1" dirty="0">
                <a:solidFill>
                  <a:schemeClr val="tx1"/>
                </a:solidFill>
              </a:rPr>
              <a:t> Negara</a:t>
            </a:r>
          </a:p>
          <a:p>
            <a:pPr marL="1524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1313" indent="-188913"/>
            <a:r>
              <a:rPr lang="en-US" b="1" dirty="0" err="1">
                <a:solidFill>
                  <a:schemeClr val="tx1"/>
                </a:solidFill>
              </a:rPr>
              <a:t>Pasal</a:t>
            </a:r>
            <a:r>
              <a:rPr lang="en-US" b="1" dirty="0">
                <a:solidFill>
                  <a:schemeClr val="tx1"/>
                </a:solidFill>
              </a:rPr>
              <a:t> 2 </a:t>
            </a:r>
            <a:r>
              <a:rPr lang="en-US" b="1" dirty="0" err="1">
                <a:solidFill>
                  <a:schemeClr val="tx1"/>
                </a:solidFill>
              </a:rPr>
              <a:t>huruf</a:t>
            </a:r>
            <a:r>
              <a:rPr lang="en-US" b="1" dirty="0">
                <a:solidFill>
                  <a:schemeClr val="tx1"/>
                </a:solidFill>
              </a:rPr>
              <a:t> f</a:t>
            </a:r>
          </a:p>
          <a:p>
            <a:pPr marL="341313" lvl="1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Penyelenggaraan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kebijakan</a:t>
            </a:r>
            <a:r>
              <a:rPr lang="en-US" sz="1200" dirty="0">
                <a:solidFill>
                  <a:schemeClr val="tx1"/>
                </a:solidFill>
              </a:rPr>
              <a:t> dan </a:t>
            </a:r>
            <a:r>
              <a:rPr lang="en-US" sz="1200" dirty="0" err="1">
                <a:solidFill>
                  <a:schemeClr val="tx1"/>
                </a:solidFill>
              </a:rPr>
              <a:t>Manajemen</a:t>
            </a:r>
            <a:r>
              <a:rPr lang="en-US" sz="1200" dirty="0">
                <a:solidFill>
                  <a:schemeClr val="tx1"/>
                </a:solidFill>
              </a:rPr>
              <a:t> ASN </a:t>
            </a:r>
            <a:r>
              <a:rPr lang="en-US" sz="1200" dirty="0" err="1">
                <a:solidFill>
                  <a:schemeClr val="tx1"/>
                </a:solidFill>
              </a:rPr>
              <a:t>berdasarkan</a:t>
            </a:r>
            <a:r>
              <a:rPr lang="en-US" sz="1200" dirty="0">
                <a:solidFill>
                  <a:schemeClr val="tx1"/>
                </a:solidFill>
              </a:rPr>
              <a:t> pada </a:t>
            </a:r>
            <a:r>
              <a:rPr lang="en-US" sz="1200" dirty="0" err="1">
                <a:solidFill>
                  <a:schemeClr val="tx1"/>
                </a:solidFill>
              </a:rPr>
              <a:t>asas</a:t>
            </a:r>
            <a:r>
              <a:rPr lang="en-US" sz="1200" dirty="0">
                <a:solidFill>
                  <a:schemeClr val="tx1"/>
                </a:solidFill>
              </a:rPr>
              <a:t>: f. </a:t>
            </a:r>
            <a:r>
              <a:rPr lang="en-US" sz="1200" dirty="0" err="1">
                <a:solidFill>
                  <a:schemeClr val="tx1"/>
                </a:solidFill>
              </a:rPr>
              <a:t>netralitas</a:t>
            </a:r>
            <a:r>
              <a:rPr lang="en-US" sz="1200" dirty="0">
                <a:solidFill>
                  <a:schemeClr val="tx1"/>
                </a:solidFill>
              </a:rPr>
              <a:t>;</a:t>
            </a:r>
          </a:p>
          <a:p>
            <a:pPr marL="341313" indent="-188913"/>
            <a:r>
              <a:rPr lang="en-US" b="1" dirty="0" err="1">
                <a:solidFill>
                  <a:schemeClr val="tx1"/>
                </a:solidFill>
              </a:rPr>
              <a:t>Penjelasan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Pasal</a:t>
            </a:r>
            <a:r>
              <a:rPr lang="en-US" b="1" dirty="0">
                <a:solidFill>
                  <a:schemeClr val="tx1"/>
                </a:solidFill>
              </a:rPr>
              <a:t> 2 </a:t>
            </a:r>
            <a:r>
              <a:rPr lang="en-US" b="1" dirty="0" err="1">
                <a:solidFill>
                  <a:schemeClr val="tx1"/>
                </a:solidFill>
              </a:rPr>
              <a:t>huruf</a:t>
            </a:r>
            <a:r>
              <a:rPr lang="en-US" b="1" dirty="0">
                <a:solidFill>
                  <a:schemeClr val="tx1"/>
                </a:solidFill>
              </a:rPr>
              <a:t> f</a:t>
            </a:r>
          </a:p>
          <a:p>
            <a:pPr marL="338138" lvl="1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Yang </a:t>
            </a:r>
            <a:r>
              <a:rPr lang="en-US" sz="1200" dirty="0" err="1">
                <a:solidFill>
                  <a:schemeClr val="tx1"/>
                </a:solidFill>
              </a:rPr>
              <a:t>dimaksud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“</a:t>
            </a:r>
            <a:r>
              <a:rPr lang="en-US" sz="1200" dirty="0" err="1">
                <a:solidFill>
                  <a:schemeClr val="tx1"/>
                </a:solidFill>
              </a:rPr>
              <a:t>asas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netralitas</a:t>
            </a:r>
            <a:r>
              <a:rPr lang="en-US" sz="1200" dirty="0">
                <a:solidFill>
                  <a:schemeClr val="tx1"/>
                </a:solidFill>
              </a:rPr>
              <a:t>” </a:t>
            </a:r>
            <a:r>
              <a:rPr lang="en-US" sz="1200" dirty="0" err="1">
                <a:solidFill>
                  <a:schemeClr val="tx1"/>
                </a:solidFill>
              </a:rPr>
              <a:t>adalah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bahwa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setiap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Pegawai</a:t>
            </a:r>
            <a:r>
              <a:rPr lang="en-US" sz="1200" dirty="0">
                <a:solidFill>
                  <a:schemeClr val="tx1"/>
                </a:solidFill>
              </a:rPr>
              <a:t> ASN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berpihak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dari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segala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pengaruh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manapun</a:t>
            </a:r>
            <a:r>
              <a:rPr lang="en-US" sz="1200" dirty="0">
                <a:solidFill>
                  <a:schemeClr val="tx1"/>
                </a:solidFill>
              </a:rPr>
              <a:t> dan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memihak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kepentingan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siapapun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341313" indent="-188913"/>
            <a:r>
              <a:rPr lang="en-US" b="1" dirty="0" err="1">
                <a:solidFill>
                  <a:schemeClr val="tx1"/>
                </a:solidFill>
              </a:rPr>
              <a:t>Pasal</a:t>
            </a:r>
            <a:r>
              <a:rPr lang="en-US" b="1" dirty="0">
                <a:solidFill>
                  <a:schemeClr val="tx1"/>
                </a:solidFill>
              </a:rPr>
              <a:t> 9 </a:t>
            </a:r>
            <a:r>
              <a:rPr lang="en-US" b="1" dirty="0" err="1">
                <a:solidFill>
                  <a:schemeClr val="tx1"/>
                </a:solidFill>
              </a:rPr>
              <a:t>ayat</a:t>
            </a:r>
            <a:r>
              <a:rPr lang="en-US" b="1" dirty="0">
                <a:solidFill>
                  <a:schemeClr val="tx1"/>
                </a:solidFill>
              </a:rPr>
              <a:t> (2)</a:t>
            </a:r>
          </a:p>
          <a:p>
            <a:pPr marL="342900" lvl="1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Pegawai ASN harus bebas dari pengaruh dan intervensi semua golongan dan partai politik.</a:t>
            </a:r>
          </a:p>
          <a:p>
            <a:pPr marL="341313" indent="-188913"/>
            <a:r>
              <a:rPr lang="sv-SE" b="1" dirty="0">
                <a:solidFill>
                  <a:schemeClr val="tx1"/>
                </a:solidFill>
              </a:rPr>
              <a:t>Pasal 87 ayat (4) huruf c</a:t>
            </a:r>
          </a:p>
          <a:p>
            <a:pPr marL="341313" lvl="1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PNS diberhentikan tidak dengan hormat karena menjadi anggota dan/atau pengurus partai politik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FD334B-D7F8-677C-079E-F74B842292E3}"/>
              </a:ext>
            </a:extLst>
          </p:cNvPr>
          <p:cNvGrpSpPr/>
          <p:nvPr/>
        </p:nvGrpSpPr>
        <p:grpSpPr>
          <a:xfrm>
            <a:off x="720000" y="1334808"/>
            <a:ext cx="3126286" cy="3215788"/>
            <a:chOff x="720000" y="1205082"/>
            <a:chExt cx="3126286" cy="3215788"/>
          </a:xfrm>
        </p:grpSpPr>
        <p:sp>
          <p:nvSpPr>
            <p:cNvPr id="4" name="Rectangle: Single Corner Snipped 3">
              <a:extLst>
                <a:ext uri="{FF2B5EF4-FFF2-40B4-BE49-F238E27FC236}">
                  <a16:creationId xmlns:a16="http://schemas.microsoft.com/office/drawing/2014/main" xmlns="" id="{2A0F0895-2BEF-30E4-2F13-A65147011B11}"/>
                </a:ext>
              </a:extLst>
            </p:cNvPr>
            <p:cNvSpPr/>
            <p:nvPr/>
          </p:nvSpPr>
          <p:spPr>
            <a:xfrm>
              <a:off x="720000" y="1205082"/>
              <a:ext cx="3126286" cy="3215788"/>
            </a:xfrm>
            <a:prstGeom prst="snip1Rect">
              <a:avLst/>
            </a:prstGeom>
            <a:solidFill>
              <a:srgbClr val="FEE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F14D67DA-7627-EFE2-2812-7891AC8C7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57" y="1425532"/>
              <a:ext cx="2719840" cy="299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D84D9DC-42A0-50FF-9AF6-A0B0CA83C7E7}"/>
              </a:ext>
            </a:extLst>
          </p:cNvPr>
          <p:cNvGrpSpPr/>
          <p:nvPr/>
        </p:nvGrpSpPr>
        <p:grpSpPr>
          <a:xfrm>
            <a:off x="7758010" y="302671"/>
            <a:ext cx="994103" cy="284707"/>
            <a:chOff x="6933597" y="18952"/>
            <a:chExt cx="2210402" cy="633050"/>
          </a:xfrm>
        </p:grpSpPr>
        <p:pic>
          <p:nvPicPr>
            <p:cNvPr id="11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EC1C9F4E-82EA-DBDD-B420-1F6D4DBDD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A15F781-6717-6785-2B17-16D2C665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CAB6E4D-DBA3-35CA-9A68-6C32FC5D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31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373AD-A70B-CC5D-03CD-51795AA18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736" y="1124523"/>
            <a:ext cx="8474528" cy="33377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4621" indent="0">
              <a:spcAft>
                <a:spcPts val="450"/>
              </a:spcAft>
              <a:buNone/>
            </a:pP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Peraturan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Pemerintah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Nomor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94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Tahun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2021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tentang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Disiplin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PNS,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Pasal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5 </a:t>
            </a:r>
            <a:r>
              <a:rPr lang="en-US" sz="1500" b="1" dirty="0" err="1">
                <a:solidFill>
                  <a:schemeClr val="tx1"/>
                </a:solidFill>
                <a:latin typeface="Raleway" pitchFamily="2" charset="0"/>
              </a:rPr>
              <a:t>huruf</a:t>
            </a:r>
            <a:r>
              <a:rPr lang="en-US" sz="1500" b="1" dirty="0">
                <a:solidFill>
                  <a:schemeClr val="tx1"/>
                </a:solidFill>
                <a:latin typeface="Raleway" pitchFamily="2" charset="0"/>
              </a:rPr>
              <a:t> n</a:t>
            </a:r>
            <a:endParaRPr lang="en-US" sz="1350" b="1" dirty="0">
              <a:solidFill>
                <a:schemeClr val="tx1"/>
              </a:solidFill>
              <a:latin typeface="Raleway" pitchFamily="2" charset="0"/>
            </a:endParaRPr>
          </a:p>
          <a:p>
            <a:pPr marL="174621" indent="0">
              <a:buNone/>
            </a:pPr>
            <a:r>
              <a:rPr lang="en-US" b="1" dirty="0">
                <a:solidFill>
                  <a:schemeClr val="tx1"/>
                </a:solidFill>
                <a:latin typeface="Raleway" pitchFamily="2" charset="0"/>
              </a:rPr>
              <a:t>PNS </a:t>
            </a:r>
            <a:r>
              <a:rPr lang="en-US" b="1" dirty="0" err="1">
                <a:solidFill>
                  <a:schemeClr val="tx1"/>
                </a:solidFill>
                <a:latin typeface="Raleway" pitchFamily="2" charset="0"/>
              </a:rPr>
              <a:t>dilarang</a:t>
            </a:r>
            <a:r>
              <a:rPr lang="en-US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memberikan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dukungan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Presiden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/Wakil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Presiden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Kepala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Daerah/Wakil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Kepala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Daerah,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Dewan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Perwakilan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Rakyat,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Dewan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Perwakilan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Daerah,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Dewan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Perwakilan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Rakyat Daerah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leway" pitchFamily="2" charset="0"/>
              </a:rPr>
              <a:t>cara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:</a:t>
            </a:r>
          </a:p>
          <a:p>
            <a:pPr marL="431796" lvl="1" indent="-257175">
              <a:buSzPct val="100000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ikut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; (Hadir untuk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mendengar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menyimak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visi-misi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dan program </a:t>
            </a:r>
            <a:r>
              <a:rPr lang="en-US" sz="1200" b="1" dirty="0">
                <a:solidFill>
                  <a:schemeClr val="tx1"/>
                </a:solidFill>
                <a:latin typeface="Raleway" pitchFamily="2" charset="0"/>
              </a:rPr>
              <a:t>yang </a:t>
            </a:r>
            <a:r>
              <a:rPr lang="en-US" sz="1200" b="1" dirty="0" err="1">
                <a:solidFill>
                  <a:schemeClr val="tx1"/>
                </a:solidFill>
                <a:latin typeface="Raleway" pitchFamily="2" charset="0"/>
              </a:rPr>
              <a:t>ditawarkan</a:t>
            </a:r>
            <a:r>
              <a:rPr lang="en-US" sz="12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Raleway" pitchFamily="2" charset="0"/>
              </a:rPr>
              <a:t>peserta</a:t>
            </a:r>
            <a:r>
              <a:rPr lang="en-US" sz="1200" b="1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Raleway" pitchFamily="2" charset="0"/>
              </a:rPr>
              <a:t>pemilu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tanpa menggunakan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atribut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partai atau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atribut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PNS)</a:t>
            </a:r>
          </a:p>
          <a:p>
            <a:pPr marL="431796" lvl="1" indent="-257175">
              <a:buSzPct val="100000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peserta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menggunakan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atribut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partai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atribut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PNS;</a:t>
            </a:r>
          </a:p>
          <a:p>
            <a:pPr marL="398453" lvl="1" indent="-223832"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sebagai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peserta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mengerahkan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PNS lain;</a:t>
            </a:r>
          </a:p>
          <a:p>
            <a:pPr marL="398453" lvl="1" indent="-223832"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sebagai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peserta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menggunakan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fasilitas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negara; </a:t>
            </a:r>
          </a:p>
          <a:p>
            <a:pPr marL="398453" lvl="1" indent="-223832"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membuat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keputusan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dan/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tindakan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menguntungkan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merugikan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salah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satu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pasangan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sebelum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selama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sesudah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masa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;</a:t>
            </a:r>
          </a:p>
          <a:p>
            <a:pPr marL="398453" lvl="1" indent="-223832"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mengadakan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kegiatan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mengarah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keberpihakan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terhadap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pasangan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calon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menjadi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peserta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pemilu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sebelum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selarna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sesudah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masa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kampanye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meliputi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pertemuan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ajakan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himbauan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seruan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pemberian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barang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PNS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lingkungan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unit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kerjanya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anggota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keluarga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; dan/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</a:p>
          <a:p>
            <a:pPr marL="398453" lvl="1" indent="-223832">
              <a:buSzPct val="100000"/>
              <a:buFont typeface="+mj-lt"/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memberikan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surat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dukungan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disertai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fotokopi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Kartu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Tanda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Penduduk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atau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Surat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Keterangan</a:t>
            </a:r>
            <a:r>
              <a:rPr lang="en-US" sz="1200" dirty="0">
                <a:solidFill>
                  <a:schemeClr val="tx1"/>
                </a:solidFill>
                <a:latin typeface="Raleway" pitchFamily="2" charset="0"/>
              </a:rPr>
              <a:t> Tanda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</a:rPr>
              <a:t>Penduduk</a:t>
            </a:r>
            <a:endParaRPr lang="en-US" sz="1200" dirty="0">
              <a:solidFill>
                <a:schemeClr val="tx1"/>
              </a:solidFill>
              <a:latin typeface="Raleway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01DDF3D-7579-1D70-8C8F-6EF0E7B82263}"/>
              </a:ext>
            </a:extLst>
          </p:cNvPr>
          <p:cNvGrpSpPr/>
          <p:nvPr/>
        </p:nvGrpSpPr>
        <p:grpSpPr>
          <a:xfrm>
            <a:off x="7021284" y="4523013"/>
            <a:ext cx="1877783" cy="529366"/>
            <a:chOff x="6933597" y="18952"/>
            <a:chExt cx="2210402" cy="633050"/>
          </a:xfrm>
        </p:grpSpPr>
        <p:pic>
          <p:nvPicPr>
            <p:cNvPr id="8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5B91832F-9C6C-1BBA-44F4-BD672EA5B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5FA8788-AF6E-D48D-556A-9C1FCA93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4F415DF-9DD0-5115-ED4C-F99AE2B3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729CAD0-0DC7-081C-4A6C-C9FD8AB7B187}"/>
              </a:ext>
            </a:extLst>
          </p:cNvPr>
          <p:cNvSpPr txBox="1">
            <a:spLocks/>
          </p:cNvSpPr>
          <p:nvPr/>
        </p:nvSpPr>
        <p:spPr>
          <a:xfrm>
            <a:off x="719958" y="283619"/>
            <a:ext cx="7713900" cy="73482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n-US" sz="2100" b="1" dirty="0">
                <a:solidFill>
                  <a:schemeClr val="tx1"/>
                </a:solidFill>
                <a:latin typeface="Montserrat Extra Bold" panose="00000900000000000000" pitchFamily="50" charset="0"/>
              </a:rPr>
              <a:t>KETENTUAN PERATURAN PERUNDANG-UNDANGAN</a:t>
            </a:r>
            <a:br>
              <a:rPr lang="en-US" sz="2100" b="1" dirty="0">
                <a:solidFill>
                  <a:schemeClr val="tx1"/>
                </a:solidFill>
                <a:latin typeface="Montserrat Extra Bold" panose="00000900000000000000" pitchFamily="50" charset="0"/>
              </a:rPr>
            </a:br>
            <a:r>
              <a:rPr lang="en-US" sz="2100" b="1" dirty="0">
                <a:solidFill>
                  <a:schemeClr val="tx1"/>
                </a:solidFill>
                <a:latin typeface="Montserrat Extra Bold" panose="00000900000000000000" pitchFamily="50" charset="0"/>
              </a:rPr>
              <a:t>TENTANG NETRALITAS ASN</a:t>
            </a:r>
          </a:p>
        </p:txBody>
      </p:sp>
    </p:spTree>
    <p:extLst>
      <p:ext uri="{BB962C8B-B14F-4D97-AF65-F5344CB8AC3E}">
        <p14:creationId xmlns:p14="http://schemas.microsoft.com/office/powerpoint/2010/main" val="242870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0751B5-5ED8-04A1-524A-9A8BA524E164}"/>
              </a:ext>
            </a:extLst>
          </p:cNvPr>
          <p:cNvGrpSpPr/>
          <p:nvPr/>
        </p:nvGrpSpPr>
        <p:grpSpPr>
          <a:xfrm>
            <a:off x="6350582" y="1565972"/>
            <a:ext cx="2640257" cy="1817884"/>
            <a:chOff x="6393543" y="170693"/>
            <a:chExt cx="2238057" cy="15409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3819B2-DB53-D35B-0DFE-2CF4E575B27B}"/>
                </a:ext>
              </a:extLst>
            </p:cNvPr>
            <p:cNvSpPr/>
            <p:nvPr/>
          </p:nvSpPr>
          <p:spPr>
            <a:xfrm>
              <a:off x="6393543" y="170693"/>
              <a:ext cx="2238057" cy="15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C22D51E-4371-E0FF-41B2-79F4C6855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8" t="-846" r="5172" b="-5116"/>
            <a:stretch/>
          </p:blipFill>
          <p:spPr bwMode="auto">
            <a:xfrm>
              <a:off x="6654800" y="240286"/>
              <a:ext cx="1976800" cy="1185389"/>
            </a:xfrm>
            <a:custGeom>
              <a:avLst/>
              <a:gdLst>
                <a:gd name="connsiteX0" fmla="*/ 0 w 5491345"/>
                <a:gd name="connsiteY0" fmla="*/ 636773 h 3292888"/>
                <a:gd name="connsiteX1" fmla="*/ 700416 w 5491345"/>
                <a:gd name="connsiteY1" fmla="*/ 636773 h 3292888"/>
                <a:gd name="connsiteX2" fmla="*/ 700416 w 5491345"/>
                <a:gd name="connsiteY2" fmla="*/ 3292888 h 3292888"/>
                <a:gd name="connsiteX3" fmla="*/ 0 w 5491345"/>
                <a:gd name="connsiteY3" fmla="*/ 3292888 h 3292888"/>
                <a:gd name="connsiteX4" fmla="*/ 2330061 w 5491345"/>
                <a:gd name="connsiteY4" fmla="*/ 550618 h 3292888"/>
                <a:gd name="connsiteX5" fmla="*/ 3092061 w 5491345"/>
                <a:gd name="connsiteY5" fmla="*/ 550618 h 3292888"/>
                <a:gd name="connsiteX6" fmla="*/ 3092061 w 5491345"/>
                <a:gd name="connsiteY6" fmla="*/ 3206733 h 3292888"/>
                <a:gd name="connsiteX7" fmla="*/ 2330061 w 5491345"/>
                <a:gd name="connsiteY7" fmla="*/ 3206733 h 3292888"/>
                <a:gd name="connsiteX8" fmla="*/ 3127276 w 5491345"/>
                <a:gd name="connsiteY8" fmla="*/ 328430 h 3292888"/>
                <a:gd name="connsiteX9" fmla="*/ 3889276 w 5491345"/>
                <a:gd name="connsiteY9" fmla="*/ 328430 h 3292888"/>
                <a:gd name="connsiteX10" fmla="*/ 3889276 w 5491345"/>
                <a:gd name="connsiteY10" fmla="*/ 2984545 h 3292888"/>
                <a:gd name="connsiteX11" fmla="*/ 3127276 w 5491345"/>
                <a:gd name="connsiteY11" fmla="*/ 2984545 h 3292888"/>
                <a:gd name="connsiteX12" fmla="*/ 4729345 w 5491345"/>
                <a:gd name="connsiteY12" fmla="*/ 224219 h 3292888"/>
                <a:gd name="connsiteX13" fmla="*/ 5491345 w 5491345"/>
                <a:gd name="connsiteY13" fmla="*/ 224219 h 3292888"/>
                <a:gd name="connsiteX14" fmla="*/ 5491345 w 5491345"/>
                <a:gd name="connsiteY14" fmla="*/ 2880334 h 3292888"/>
                <a:gd name="connsiteX15" fmla="*/ 4729345 w 5491345"/>
                <a:gd name="connsiteY15" fmla="*/ 2880334 h 3292888"/>
                <a:gd name="connsiteX16" fmla="*/ 1532846 w 5491345"/>
                <a:gd name="connsiteY16" fmla="*/ 222188 h 3292888"/>
                <a:gd name="connsiteX17" fmla="*/ 2294846 w 5491345"/>
                <a:gd name="connsiteY17" fmla="*/ 222188 h 3292888"/>
                <a:gd name="connsiteX18" fmla="*/ 2294846 w 5491345"/>
                <a:gd name="connsiteY18" fmla="*/ 2878303 h 3292888"/>
                <a:gd name="connsiteX19" fmla="*/ 1532846 w 5491345"/>
                <a:gd name="connsiteY19" fmla="*/ 2878303 h 3292888"/>
                <a:gd name="connsiteX20" fmla="*/ 3932130 w 5491345"/>
                <a:gd name="connsiteY20" fmla="*/ 65407 h 3292888"/>
                <a:gd name="connsiteX21" fmla="*/ 4694130 w 5491345"/>
                <a:gd name="connsiteY21" fmla="*/ 65407 h 3292888"/>
                <a:gd name="connsiteX22" fmla="*/ 4694130 w 5491345"/>
                <a:gd name="connsiteY22" fmla="*/ 2721522 h 3292888"/>
                <a:gd name="connsiteX23" fmla="*/ 3932130 w 5491345"/>
                <a:gd name="connsiteY23" fmla="*/ 2721522 h 3292888"/>
                <a:gd name="connsiteX24" fmla="*/ 735631 w 5491345"/>
                <a:gd name="connsiteY24" fmla="*/ 0 h 3292888"/>
                <a:gd name="connsiteX25" fmla="*/ 1497631 w 5491345"/>
                <a:gd name="connsiteY25" fmla="*/ 0 h 3292888"/>
                <a:gd name="connsiteX26" fmla="*/ 1497631 w 5491345"/>
                <a:gd name="connsiteY26" fmla="*/ 2656115 h 3292888"/>
                <a:gd name="connsiteX27" fmla="*/ 735631 w 5491345"/>
                <a:gd name="connsiteY27" fmla="*/ 2656115 h 3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91345" h="3292888">
                  <a:moveTo>
                    <a:pt x="0" y="636773"/>
                  </a:moveTo>
                  <a:lnTo>
                    <a:pt x="700416" y="636773"/>
                  </a:lnTo>
                  <a:lnTo>
                    <a:pt x="700416" y="3292888"/>
                  </a:lnTo>
                  <a:lnTo>
                    <a:pt x="0" y="3292888"/>
                  </a:lnTo>
                  <a:close/>
                  <a:moveTo>
                    <a:pt x="2330061" y="550618"/>
                  </a:moveTo>
                  <a:lnTo>
                    <a:pt x="3092061" y="550618"/>
                  </a:lnTo>
                  <a:lnTo>
                    <a:pt x="3092061" y="3206733"/>
                  </a:lnTo>
                  <a:lnTo>
                    <a:pt x="2330061" y="3206733"/>
                  </a:lnTo>
                  <a:close/>
                  <a:moveTo>
                    <a:pt x="3127276" y="328430"/>
                  </a:moveTo>
                  <a:lnTo>
                    <a:pt x="3889276" y="328430"/>
                  </a:lnTo>
                  <a:lnTo>
                    <a:pt x="3889276" y="2984545"/>
                  </a:lnTo>
                  <a:lnTo>
                    <a:pt x="3127276" y="2984545"/>
                  </a:lnTo>
                  <a:close/>
                  <a:moveTo>
                    <a:pt x="4729345" y="224219"/>
                  </a:moveTo>
                  <a:lnTo>
                    <a:pt x="5491345" y="224219"/>
                  </a:lnTo>
                  <a:lnTo>
                    <a:pt x="5491345" y="2880334"/>
                  </a:lnTo>
                  <a:lnTo>
                    <a:pt x="4729345" y="2880334"/>
                  </a:lnTo>
                  <a:close/>
                  <a:moveTo>
                    <a:pt x="1532846" y="222188"/>
                  </a:moveTo>
                  <a:lnTo>
                    <a:pt x="2294846" y="222188"/>
                  </a:lnTo>
                  <a:lnTo>
                    <a:pt x="2294846" y="2878303"/>
                  </a:lnTo>
                  <a:lnTo>
                    <a:pt x="1532846" y="2878303"/>
                  </a:lnTo>
                  <a:close/>
                  <a:moveTo>
                    <a:pt x="3932130" y="65407"/>
                  </a:moveTo>
                  <a:lnTo>
                    <a:pt x="4694130" y="65407"/>
                  </a:lnTo>
                  <a:lnTo>
                    <a:pt x="4694130" y="2721522"/>
                  </a:lnTo>
                  <a:lnTo>
                    <a:pt x="3932130" y="2721522"/>
                  </a:lnTo>
                  <a:close/>
                  <a:moveTo>
                    <a:pt x="735631" y="0"/>
                  </a:moveTo>
                  <a:lnTo>
                    <a:pt x="1497631" y="0"/>
                  </a:lnTo>
                  <a:lnTo>
                    <a:pt x="1497631" y="2656115"/>
                  </a:lnTo>
                  <a:lnTo>
                    <a:pt x="735631" y="2656115"/>
                  </a:lnTo>
                  <a:close/>
                </a:path>
              </a:pathLst>
            </a:cu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xmlns="" id="{E1D00CFA-BCD7-E765-D97F-A5E8DC01A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96070"/>
              </p:ext>
            </p:extLst>
          </p:nvPr>
        </p:nvGraphicFramePr>
        <p:xfrm>
          <a:off x="619932" y="1103763"/>
          <a:ext cx="5981196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736">
                  <a:extLst>
                    <a:ext uri="{9D8B030D-6E8A-4147-A177-3AD203B41FA5}">
                      <a16:colId xmlns:a16="http://schemas.microsoft.com/office/drawing/2014/main" xmlns="" val="742105838"/>
                    </a:ext>
                  </a:extLst>
                </a:gridCol>
                <a:gridCol w="5601460">
                  <a:extLst>
                    <a:ext uri="{9D8B030D-6E8A-4147-A177-3AD203B41FA5}">
                      <a16:colId xmlns:a16="http://schemas.microsoft.com/office/drawing/2014/main" xmlns="" val="3602312959"/>
                    </a:ext>
                  </a:extLst>
                </a:gridCol>
              </a:tblGrid>
              <a:tr h="3683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Memasang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Spanduk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4354938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Melakukan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Pendekatan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ke Partai Politik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610635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Menghadiri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kegiatan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Partai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Politik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97706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4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Turut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Mendampingi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Calon ke Kantor Partai Politik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830674"/>
                  </a:ext>
                </a:extLst>
              </a:tr>
              <a:tr h="436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Terdaftar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sebagai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Anggota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dan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/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Pengurus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Ormas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yang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berafiliasi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ke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Partai</a:t>
                      </a:r>
                      <a:r>
                        <a:rPr lang="en-US" sz="1200" b="1" baseline="0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Raleway" pitchFamily="2" charset="0"/>
                        </a:rPr>
                        <a:t>Politik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210190"/>
                  </a:ext>
                </a:extLst>
              </a:tr>
              <a:tr h="436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Raleway" pitchFamily="2" charset="0"/>
                        </a:rPr>
                        <a:t>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Raleway" pitchFamily="2" charset="0"/>
                        </a:rPr>
                        <a:t>Berfoto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bersama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dengan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bakal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legislative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dan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meng</a:t>
                      </a:r>
                      <a:r>
                        <a:rPr lang="en-US" sz="1200" b="1" dirty="0">
                          <a:latin typeface="Raleway" pitchFamily="2" charset="0"/>
                        </a:rPr>
                        <a:t> upload di media </a:t>
                      </a:r>
                      <a:r>
                        <a:rPr lang="en-US" sz="1200" b="1" dirty="0" err="1">
                          <a:latin typeface="Raleway" pitchFamily="2" charset="0"/>
                        </a:rPr>
                        <a:t>sosial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569276"/>
                  </a:ext>
                </a:extLst>
              </a:tr>
              <a:tr h="436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7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Raleway" pitchFamily="2" charset="0"/>
                        </a:rPr>
                        <a:t>Terdaftar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sebagai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Legislatif</a:t>
                      </a:r>
                      <a:endParaRPr lang="en-US" sz="1200" b="1" dirty="0" smtClean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8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Raleway" pitchFamily="2" charset="0"/>
                        </a:rPr>
                        <a:t>Memposting</a:t>
                      </a:r>
                      <a:r>
                        <a:rPr lang="en-US" sz="1200" b="1" baseline="0" dirty="0" smtClean="0">
                          <a:latin typeface="Raleway" pitchFamily="2" charset="0"/>
                        </a:rPr>
                        <a:t> foto </a:t>
                      </a:r>
                      <a:r>
                        <a:rPr lang="en-US" sz="1200" b="1" baseline="0" dirty="0" err="1" smtClean="0">
                          <a:latin typeface="Raleway" pitchFamily="2" charset="0"/>
                        </a:rPr>
                        <a:t>bakal</a:t>
                      </a:r>
                      <a:r>
                        <a:rPr lang="en-US" sz="1200" b="1" baseline="0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Raleway" pitchFamily="2" charset="0"/>
                        </a:rPr>
                        <a:t>calon</a:t>
                      </a:r>
                      <a:r>
                        <a:rPr lang="en-US" sz="1200" b="1" baseline="0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Raleway" pitchFamily="2" charset="0"/>
                        </a:rPr>
                        <a:t>legislatif</a:t>
                      </a:r>
                      <a:r>
                        <a:rPr lang="en-US" sz="1200" b="1" baseline="0" dirty="0" smtClean="0">
                          <a:latin typeface="Raleway" pitchFamily="2" charset="0"/>
                        </a:rPr>
                        <a:t> di media </a:t>
                      </a:r>
                      <a:r>
                        <a:rPr lang="en-US" sz="1200" b="1" baseline="0" dirty="0" err="1" smtClean="0">
                          <a:latin typeface="Raleway" pitchFamily="2" charset="0"/>
                        </a:rPr>
                        <a:t>sosial</a:t>
                      </a:r>
                      <a:endParaRPr lang="en-US" sz="1200" b="1" dirty="0" smtClean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Raleway" pitchFamily="2" charset="0"/>
                        </a:rPr>
                        <a:t>9</a:t>
                      </a:r>
                      <a:endParaRPr lang="en-US" sz="1200" b="1" dirty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Raleway" pitchFamily="2" charset="0"/>
                        </a:rPr>
                        <a:t>Menghadiri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kegiatan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masyarakat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yg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di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sponsori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 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olh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 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partai</a:t>
                      </a:r>
                      <a:r>
                        <a:rPr lang="en-US" sz="1200" b="1" dirty="0" smtClean="0">
                          <a:latin typeface="Raleway" pitchFamily="2" charset="0"/>
                        </a:rPr>
                        <a:t> </a:t>
                      </a:r>
                      <a:r>
                        <a:rPr lang="en-US" sz="1200" b="1" dirty="0" err="1" smtClean="0">
                          <a:latin typeface="Raleway" pitchFamily="2" charset="0"/>
                        </a:rPr>
                        <a:t>politik</a:t>
                      </a:r>
                      <a:endParaRPr lang="en-US" sz="1200" b="1" dirty="0" smtClean="0">
                        <a:latin typeface="Raleway" pitchFamily="2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3FB6F7F9-6C96-CF74-0836-80DC50FF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136259"/>
            <a:ext cx="7635029" cy="1065586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Montserrat Extra Bold" panose="00000900000000000000" pitchFamily="50" charset="0"/>
              </a:rPr>
              <a:t>PERILAKU ASN SEBELUM DAN SELAMA PENDAFTARAN BAKAL CALON </a:t>
            </a:r>
            <a:r>
              <a:rPr lang="en-US" sz="1800" dirty="0" smtClean="0">
                <a:solidFill>
                  <a:schemeClr val="tx1"/>
                </a:solidFill>
                <a:latin typeface="Montserrat Extra Bold" panose="00000900000000000000" pitchFamily="50" charset="0"/>
              </a:rPr>
              <a:t>LEGISLATIF (DPR </a:t>
            </a:r>
            <a:r>
              <a:rPr lang="en-US" sz="1800" dirty="0">
                <a:solidFill>
                  <a:schemeClr val="tx1"/>
                </a:solidFill>
                <a:latin typeface="Montserrat Extra Bold" panose="00000900000000000000" pitchFamily="50" charset="0"/>
              </a:rPr>
              <a:t>&amp; DPRD)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790C6E6-4315-025C-4E40-B32BF4C53AEF}"/>
              </a:ext>
            </a:extLst>
          </p:cNvPr>
          <p:cNvGrpSpPr/>
          <p:nvPr/>
        </p:nvGrpSpPr>
        <p:grpSpPr>
          <a:xfrm>
            <a:off x="7209064" y="4432453"/>
            <a:ext cx="1613806" cy="379568"/>
            <a:chOff x="6933597" y="18952"/>
            <a:chExt cx="2210402" cy="633050"/>
          </a:xfrm>
        </p:grpSpPr>
        <p:pic>
          <p:nvPicPr>
            <p:cNvPr id="11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968E3EF8-E1AD-4BFD-BCF2-EEF297F9D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B74392F-A542-D0E1-8CA0-DFDA68BD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10F2100-4F92-E4B0-754A-79C2D7026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4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E75E325-0638-4204-9350-EC05DB517B20}"/>
              </a:ext>
            </a:extLst>
          </p:cNvPr>
          <p:cNvGrpSpPr/>
          <p:nvPr/>
        </p:nvGrpSpPr>
        <p:grpSpPr>
          <a:xfrm>
            <a:off x="6393543" y="250521"/>
            <a:ext cx="2238057" cy="1540958"/>
            <a:chOff x="6393543" y="170693"/>
            <a:chExt cx="2238057" cy="15409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D610C58-0D0B-A28E-C162-40CAA74E02DD}"/>
                </a:ext>
              </a:extLst>
            </p:cNvPr>
            <p:cNvSpPr/>
            <p:nvPr/>
          </p:nvSpPr>
          <p:spPr>
            <a:xfrm>
              <a:off x="6393543" y="170693"/>
              <a:ext cx="2238057" cy="1540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25CA24C-91A7-422A-B0B9-F651B978B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88" t="-846" r="5172" b="-5116"/>
            <a:stretch/>
          </p:blipFill>
          <p:spPr bwMode="auto">
            <a:xfrm>
              <a:off x="6654800" y="240286"/>
              <a:ext cx="1976800" cy="1185389"/>
            </a:xfrm>
            <a:custGeom>
              <a:avLst/>
              <a:gdLst>
                <a:gd name="connsiteX0" fmla="*/ 0 w 5491345"/>
                <a:gd name="connsiteY0" fmla="*/ 636773 h 3292888"/>
                <a:gd name="connsiteX1" fmla="*/ 700416 w 5491345"/>
                <a:gd name="connsiteY1" fmla="*/ 636773 h 3292888"/>
                <a:gd name="connsiteX2" fmla="*/ 700416 w 5491345"/>
                <a:gd name="connsiteY2" fmla="*/ 3292888 h 3292888"/>
                <a:gd name="connsiteX3" fmla="*/ 0 w 5491345"/>
                <a:gd name="connsiteY3" fmla="*/ 3292888 h 3292888"/>
                <a:gd name="connsiteX4" fmla="*/ 2330061 w 5491345"/>
                <a:gd name="connsiteY4" fmla="*/ 550618 h 3292888"/>
                <a:gd name="connsiteX5" fmla="*/ 3092061 w 5491345"/>
                <a:gd name="connsiteY5" fmla="*/ 550618 h 3292888"/>
                <a:gd name="connsiteX6" fmla="*/ 3092061 w 5491345"/>
                <a:gd name="connsiteY6" fmla="*/ 3206733 h 3292888"/>
                <a:gd name="connsiteX7" fmla="*/ 2330061 w 5491345"/>
                <a:gd name="connsiteY7" fmla="*/ 3206733 h 3292888"/>
                <a:gd name="connsiteX8" fmla="*/ 3127276 w 5491345"/>
                <a:gd name="connsiteY8" fmla="*/ 328430 h 3292888"/>
                <a:gd name="connsiteX9" fmla="*/ 3889276 w 5491345"/>
                <a:gd name="connsiteY9" fmla="*/ 328430 h 3292888"/>
                <a:gd name="connsiteX10" fmla="*/ 3889276 w 5491345"/>
                <a:gd name="connsiteY10" fmla="*/ 2984545 h 3292888"/>
                <a:gd name="connsiteX11" fmla="*/ 3127276 w 5491345"/>
                <a:gd name="connsiteY11" fmla="*/ 2984545 h 3292888"/>
                <a:gd name="connsiteX12" fmla="*/ 4729345 w 5491345"/>
                <a:gd name="connsiteY12" fmla="*/ 224219 h 3292888"/>
                <a:gd name="connsiteX13" fmla="*/ 5491345 w 5491345"/>
                <a:gd name="connsiteY13" fmla="*/ 224219 h 3292888"/>
                <a:gd name="connsiteX14" fmla="*/ 5491345 w 5491345"/>
                <a:gd name="connsiteY14" fmla="*/ 2880334 h 3292888"/>
                <a:gd name="connsiteX15" fmla="*/ 4729345 w 5491345"/>
                <a:gd name="connsiteY15" fmla="*/ 2880334 h 3292888"/>
                <a:gd name="connsiteX16" fmla="*/ 1532846 w 5491345"/>
                <a:gd name="connsiteY16" fmla="*/ 222188 h 3292888"/>
                <a:gd name="connsiteX17" fmla="*/ 2294846 w 5491345"/>
                <a:gd name="connsiteY17" fmla="*/ 222188 h 3292888"/>
                <a:gd name="connsiteX18" fmla="*/ 2294846 w 5491345"/>
                <a:gd name="connsiteY18" fmla="*/ 2878303 h 3292888"/>
                <a:gd name="connsiteX19" fmla="*/ 1532846 w 5491345"/>
                <a:gd name="connsiteY19" fmla="*/ 2878303 h 3292888"/>
                <a:gd name="connsiteX20" fmla="*/ 3932130 w 5491345"/>
                <a:gd name="connsiteY20" fmla="*/ 65407 h 3292888"/>
                <a:gd name="connsiteX21" fmla="*/ 4694130 w 5491345"/>
                <a:gd name="connsiteY21" fmla="*/ 65407 h 3292888"/>
                <a:gd name="connsiteX22" fmla="*/ 4694130 w 5491345"/>
                <a:gd name="connsiteY22" fmla="*/ 2721522 h 3292888"/>
                <a:gd name="connsiteX23" fmla="*/ 3932130 w 5491345"/>
                <a:gd name="connsiteY23" fmla="*/ 2721522 h 3292888"/>
                <a:gd name="connsiteX24" fmla="*/ 735631 w 5491345"/>
                <a:gd name="connsiteY24" fmla="*/ 0 h 3292888"/>
                <a:gd name="connsiteX25" fmla="*/ 1497631 w 5491345"/>
                <a:gd name="connsiteY25" fmla="*/ 0 h 3292888"/>
                <a:gd name="connsiteX26" fmla="*/ 1497631 w 5491345"/>
                <a:gd name="connsiteY26" fmla="*/ 2656115 h 3292888"/>
                <a:gd name="connsiteX27" fmla="*/ 735631 w 5491345"/>
                <a:gd name="connsiteY27" fmla="*/ 2656115 h 3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91345" h="3292888">
                  <a:moveTo>
                    <a:pt x="0" y="636773"/>
                  </a:moveTo>
                  <a:lnTo>
                    <a:pt x="700416" y="636773"/>
                  </a:lnTo>
                  <a:lnTo>
                    <a:pt x="700416" y="3292888"/>
                  </a:lnTo>
                  <a:lnTo>
                    <a:pt x="0" y="3292888"/>
                  </a:lnTo>
                  <a:close/>
                  <a:moveTo>
                    <a:pt x="2330061" y="550618"/>
                  </a:moveTo>
                  <a:lnTo>
                    <a:pt x="3092061" y="550618"/>
                  </a:lnTo>
                  <a:lnTo>
                    <a:pt x="3092061" y="3206733"/>
                  </a:lnTo>
                  <a:lnTo>
                    <a:pt x="2330061" y="3206733"/>
                  </a:lnTo>
                  <a:close/>
                  <a:moveTo>
                    <a:pt x="3127276" y="328430"/>
                  </a:moveTo>
                  <a:lnTo>
                    <a:pt x="3889276" y="328430"/>
                  </a:lnTo>
                  <a:lnTo>
                    <a:pt x="3889276" y="2984545"/>
                  </a:lnTo>
                  <a:lnTo>
                    <a:pt x="3127276" y="2984545"/>
                  </a:lnTo>
                  <a:close/>
                  <a:moveTo>
                    <a:pt x="4729345" y="224219"/>
                  </a:moveTo>
                  <a:lnTo>
                    <a:pt x="5491345" y="224219"/>
                  </a:lnTo>
                  <a:lnTo>
                    <a:pt x="5491345" y="2880334"/>
                  </a:lnTo>
                  <a:lnTo>
                    <a:pt x="4729345" y="2880334"/>
                  </a:lnTo>
                  <a:close/>
                  <a:moveTo>
                    <a:pt x="1532846" y="222188"/>
                  </a:moveTo>
                  <a:lnTo>
                    <a:pt x="2294846" y="222188"/>
                  </a:lnTo>
                  <a:lnTo>
                    <a:pt x="2294846" y="2878303"/>
                  </a:lnTo>
                  <a:lnTo>
                    <a:pt x="1532846" y="2878303"/>
                  </a:lnTo>
                  <a:close/>
                  <a:moveTo>
                    <a:pt x="3932130" y="65407"/>
                  </a:moveTo>
                  <a:lnTo>
                    <a:pt x="4694130" y="65407"/>
                  </a:lnTo>
                  <a:lnTo>
                    <a:pt x="4694130" y="2721522"/>
                  </a:lnTo>
                  <a:lnTo>
                    <a:pt x="3932130" y="2721522"/>
                  </a:lnTo>
                  <a:close/>
                  <a:moveTo>
                    <a:pt x="735631" y="0"/>
                  </a:moveTo>
                  <a:lnTo>
                    <a:pt x="1497631" y="0"/>
                  </a:lnTo>
                  <a:lnTo>
                    <a:pt x="1497631" y="2656115"/>
                  </a:lnTo>
                  <a:lnTo>
                    <a:pt x="735631" y="2656115"/>
                  </a:lnTo>
                  <a:close/>
                </a:path>
              </a:pathLst>
            </a:cu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E19DA-0932-0F14-9892-511BCFC3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8138"/>
            <a:ext cx="7704000" cy="1164920"/>
          </a:xfrm>
        </p:spPr>
        <p:txBody>
          <a:bodyPr/>
          <a:lstStyle/>
          <a:p>
            <a:r>
              <a:rPr lang="en-US" sz="2400" dirty="0"/>
              <a:t>PERILAKU ASN</a:t>
            </a:r>
            <a:br>
              <a:rPr lang="en-US" sz="2400" dirty="0"/>
            </a:br>
            <a:r>
              <a:rPr lang="en-US" sz="2400" dirty="0"/>
              <a:t>SEBELUM, SELAMA DAN SETELAH               PILKADA TH.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EEE93-9BEC-F852-F799-822110449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459" y="1513881"/>
            <a:ext cx="8119200" cy="3463322"/>
          </a:xfrm>
        </p:spPr>
        <p:txBody>
          <a:bodyPr/>
          <a:lstStyle/>
          <a:p>
            <a:r>
              <a:rPr lang="en-US" b="1" dirty="0" err="1">
                <a:highlight>
                  <a:srgbClr val="FFFF00"/>
                </a:highlight>
              </a:rPr>
              <a:t>Memasang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spanduk</a:t>
            </a:r>
            <a:r>
              <a:rPr lang="en-US" b="1" dirty="0">
                <a:highlight>
                  <a:srgbClr val="FFFF00"/>
                </a:highlight>
              </a:rPr>
              <a:t>/baliho</a:t>
            </a:r>
            <a:r>
              <a:rPr lang="en-US" dirty="0"/>
              <a:t> yang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atau orang lain sebagai bakal calon/calon </a:t>
            </a:r>
            <a:r>
              <a:rPr lang="en-US" dirty="0" err="1"/>
              <a:t>calon</a:t>
            </a:r>
            <a:r>
              <a:rPr lang="en-US" dirty="0"/>
              <a:t>  Kepala Daerah/Wakil Kepala Daerah;  </a:t>
            </a:r>
            <a:r>
              <a:rPr lang="en-US" dirty="0">
                <a:solidFill>
                  <a:srgbClr val="FF0000"/>
                </a:solidFill>
              </a:rPr>
              <a:t>83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Mendaftarkan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diri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partai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politik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 Wakil </a:t>
            </a:r>
            <a:r>
              <a:rPr lang="en-US" dirty="0" err="1"/>
              <a:t>Kepala</a:t>
            </a:r>
            <a:r>
              <a:rPr lang="en-US" dirty="0"/>
              <a:t> Daerah; </a:t>
            </a:r>
            <a:r>
              <a:rPr lang="en-US" dirty="0">
                <a:solidFill>
                  <a:srgbClr val="FF0000"/>
                </a:solidFill>
              </a:rPr>
              <a:t>118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Menghadiri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deklarasi</a:t>
            </a:r>
            <a:r>
              <a:rPr lang="en-US" b="1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/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Daerah/Wakil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221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Kampanye</a:t>
            </a:r>
            <a:r>
              <a:rPr lang="en-US" b="1" dirty="0">
                <a:highlight>
                  <a:srgbClr val="FFFF00"/>
                </a:highlight>
              </a:rPr>
              <a:t>/</a:t>
            </a:r>
            <a:r>
              <a:rPr lang="en-US" b="1" dirty="0" err="1">
                <a:highlight>
                  <a:srgbClr val="FFFF00"/>
                </a:highlight>
              </a:rPr>
              <a:t>sosialisasi</a:t>
            </a:r>
            <a:r>
              <a:rPr lang="en-US" b="1" dirty="0">
                <a:highlight>
                  <a:srgbClr val="FFFF00"/>
                </a:highlight>
              </a:rPr>
              <a:t> di media </a:t>
            </a:r>
            <a:r>
              <a:rPr lang="en-US" b="1" dirty="0" err="1">
                <a:highlight>
                  <a:srgbClr val="FFFF00"/>
                </a:highlight>
              </a:rPr>
              <a:t>sosial</a:t>
            </a:r>
            <a:r>
              <a:rPr lang="en-US" b="1" dirty="0"/>
              <a:t> </a:t>
            </a:r>
            <a:r>
              <a:rPr lang="en-US" dirty="0"/>
              <a:t>(posting, comment, share, like)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/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Daerah/Wakil </a:t>
            </a:r>
            <a:r>
              <a:rPr lang="en-US" dirty="0" err="1"/>
              <a:t>Kepala</a:t>
            </a:r>
            <a:r>
              <a:rPr lang="en-US" dirty="0"/>
              <a:t> Daerah</a:t>
            </a:r>
            <a:r>
              <a:rPr lang="en-US" dirty="0">
                <a:solidFill>
                  <a:srgbClr val="FF0000"/>
                </a:solidFill>
              </a:rPr>
              <a:t>; 614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Melakukan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foto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bersama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bakal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>
                <a:highlight>
                  <a:srgbClr val="FFFF00"/>
                </a:highlight>
              </a:rPr>
              <a:t>/</a:t>
            </a:r>
            <a:r>
              <a:rPr lang="en-US" b="1" dirty="0" err="1">
                <a:highlight>
                  <a:srgbClr val="FFFF00"/>
                </a:highlight>
              </a:rPr>
              <a:t>pasangan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calon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Daerah/Wakil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/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keberpihakan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255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Menjadi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pembicara</a:t>
            </a:r>
            <a:r>
              <a:rPr lang="en-US" b="1" dirty="0">
                <a:highlight>
                  <a:srgbClr val="FFFF00"/>
                </a:highlight>
              </a:rPr>
              <a:t>/</a:t>
            </a:r>
            <a:r>
              <a:rPr lang="en-US" b="1" dirty="0" err="1">
                <a:highlight>
                  <a:srgbClr val="FFFF00"/>
                </a:highlight>
              </a:rPr>
              <a:t>narasumber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dalam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kegiatan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partai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politik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kedinasan</a:t>
            </a:r>
            <a:r>
              <a:rPr lang="en-US" dirty="0"/>
              <a:t>,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2 ORANG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Mendeklarasikan</a:t>
            </a:r>
            <a:r>
              <a:rPr lang="en-US" b="1" dirty="0">
                <a:highlight>
                  <a:srgbClr val="FFFF00"/>
                </a:highlight>
              </a:rPr>
              <a:t> diri sebagai bakal calon/calon</a:t>
            </a:r>
            <a:r>
              <a:rPr lang="en-US" dirty="0"/>
              <a:t>  Kepala Daerah/Wakil Kepala Daerah </a:t>
            </a:r>
            <a:r>
              <a:rPr lang="en-US" dirty="0">
                <a:solidFill>
                  <a:srgbClr val="FF0000"/>
                </a:solidFill>
              </a:rPr>
              <a:t>; 29 ORANG</a:t>
            </a:r>
          </a:p>
          <a:p>
            <a:r>
              <a:rPr lang="en-US" b="1" dirty="0">
                <a:highlight>
                  <a:srgbClr val="FFFF00"/>
                </a:highlight>
              </a:rPr>
              <a:t>Mengadakan kegiatan yang </a:t>
            </a:r>
            <a:r>
              <a:rPr lang="en-US" b="1" dirty="0" err="1">
                <a:highlight>
                  <a:srgbClr val="FFFF00"/>
                </a:highlight>
              </a:rPr>
              <a:t>mengarah</a:t>
            </a:r>
            <a:r>
              <a:rPr lang="en-US" b="1" dirty="0">
                <a:highlight>
                  <a:srgbClr val="FFFF00"/>
                </a:highlight>
              </a:rPr>
              <a:t> kepada </a:t>
            </a:r>
            <a:r>
              <a:rPr lang="en-US" b="1" dirty="0" err="1">
                <a:highlight>
                  <a:srgbClr val="FFFF00"/>
                </a:highlight>
              </a:rPr>
              <a:t>keberpihakan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pertemuan</a:t>
            </a:r>
            <a:r>
              <a:rPr lang="en-US" dirty="0"/>
              <a:t>, </a:t>
            </a:r>
            <a:r>
              <a:rPr lang="en-US" dirty="0" err="1"/>
              <a:t>ajakan</a:t>
            </a:r>
            <a:r>
              <a:rPr lang="en-US" dirty="0"/>
              <a:t>, </a:t>
            </a:r>
            <a:r>
              <a:rPr lang="en-US" dirty="0" err="1"/>
              <a:t>himbauan</a:t>
            </a:r>
            <a:r>
              <a:rPr lang="en-US" dirty="0"/>
              <a:t>, </a:t>
            </a:r>
            <a:r>
              <a:rPr lang="en-US" dirty="0" err="1"/>
              <a:t>seruan</a:t>
            </a:r>
            <a:r>
              <a:rPr lang="en-US" dirty="0"/>
              <a:t>, dan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) termasuk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jabatan atau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bakal calon atau </a:t>
            </a:r>
            <a:r>
              <a:rPr lang="en-US" dirty="0" err="1"/>
              <a:t>pasangan</a:t>
            </a:r>
            <a:r>
              <a:rPr lang="en-US" dirty="0"/>
              <a:t> calon</a:t>
            </a:r>
            <a:r>
              <a:rPr lang="en-US" dirty="0">
                <a:solidFill>
                  <a:srgbClr val="FF0000"/>
                </a:solidFill>
              </a:rPr>
              <a:t>; 452 ORANG</a:t>
            </a:r>
          </a:p>
          <a:p>
            <a:pPr marL="1524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  <a:p>
            <a:endParaRPr lang="en-US" sz="11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C91A20-36B3-329B-673B-B4FCD0A6A862}"/>
              </a:ext>
            </a:extLst>
          </p:cNvPr>
          <p:cNvGrpSpPr/>
          <p:nvPr/>
        </p:nvGrpSpPr>
        <p:grpSpPr>
          <a:xfrm>
            <a:off x="7738354" y="4559415"/>
            <a:ext cx="994103" cy="284707"/>
            <a:chOff x="6933597" y="18952"/>
            <a:chExt cx="2210402" cy="633050"/>
          </a:xfrm>
        </p:grpSpPr>
        <p:pic>
          <p:nvPicPr>
            <p:cNvPr id="5" name="Picture 3" descr="D:\KASN\PEKERJAAN 2021\12. DESEMBER 2021\ISO SMAP 37001\LOGO SMAP KASN\Logo ISO 37001 + TULISAN SMAP.png">
              <a:extLst>
                <a:ext uri="{FF2B5EF4-FFF2-40B4-BE49-F238E27FC236}">
                  <a16:creationId xmlns:a16="http://schemas.microsoft.com/office/drawing/2014/main" xmlns="" id="{8614D1E6-57DF-F301-D0D5-02D42034F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928" y="18952"/>
              <a:ext cx="636071" cy="63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49285C0-3803-7E45-02FF-9A250BB9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597" y="183097"/>
              <a:ext cx="634976" cy="27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E42C2BC-04D4-BE55-744C-86AEBDC7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7551" y="109224"/>
              <a:ext cx="927823" cy="35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6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t Planning Meeting by Slidesgo">
  <a:themeElements>
    <a:clrScheme name="Simple Light">
      <a:dk1>
        <a:srgbClr val="2E2E2E"/>
      </a:dk1>
      <a:lt1>
        <a:srgbClr val="FFFFFF"/>
      </a:lt1>
      <a:dk2>
        <a:srgbClr val="F1AA35"/>
      </a:dk2>
      <a:lt2>
        <a:srgbClr val="00A44A"/>
      </a:lt2>
      <a:accent1>
        <a:srgbClr val="F95626"/>
      </a:accent1>
      <a:accent2>
        <a:srgbClr val="FF97AB"/>
      </a:accent2>
      <a:accent3>
        <a:srgbClr val="CCCCCC"/>
      </a:accent3>
      <a:accent4>
        <a:srgbClr val="FFFFFF"/>
      </a:accent4>
      <a:accent5>
        <a:srgbClr val="FFFFFF"/>
      </a:accent5>
      <a:accent6>
        <a:srgbClr val="FFFFFF"/>
      </a:accent6>
      <a:hlink>
        <a:srgbClr val="2E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mple Professional Virtual Meeting by Slidesgo">
  <a:themeElements>
    <a:clrScheme name="Simple Light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B403"/>
      </a:accent3>
      <a:accent4>
        <a:srgbClr val="FABE75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1624</Words>
  <Application>Microsoft Office PowerPoint</Application>
  <PresentationFormat>On-screen Show (16:9)</PresentationFormat>
  <Paragraphs>293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Droid Serif</vt:lpstr>
      <vt:lpstr>Open Sans</vt:lpstr>
      <vt:lpstr>Montserrat</vt:lpstr>
      <vt:lpstr>Raleway</vt:lpstr>
      <vt:lpstr>Russo One</vt:lpstr>
      <vt:lpstr>Sora</vt:lpstr>
      <vt:lpstr>Montserrat ExtraBold</vt:lpstr>
      <vt:lpstr>Roboto Condensed Light</vt:lpstr>
      <vt:lpstr>Montserrat Extra Bold</vt:lpstr>
      <vt:lpstr>Ramabhadra</vt:lpstr>
      <vt:lpstr>Arial</vt:lpstr>
      <vt:lpstr>Raleway Medium</vt:lpstr>
      <vt:lpstr>Karla</vt:lpstr>
      <vt:lpstr>Lato</vt:lpstr>
      <vt:lpstr>Sprint Planning Meeting by Slidesgo</vt:lpstr>
      <vt:lpstr>CSimple Professional Virtual Meeting by Slidesgo</vt:lpstr>
      <vt:lpstr>Koordinasi Pencegahan Perilaku ASN dalam Pilpres, Pileg dan Pilkada</vt:lpstr>
      <vt:lpstr>FUNGSI PEGAWAI ASN (PASAL 10 UU No. 5 Tahun 2014)</vt:lpstr>
      <vt:lpstr>TUGAS PEGAWAI ASN (PASAL 11 UU No. 5 Tahun 2014)</vt:lpstr>
      <vt:lpstr>KEDUDUKAN PEGAWAI ASN (PASAL 8 &amp; 9 UU No. 5 Tahun 2014)</vt:lpstr>
      <vt:lpstr>TUGAS DAN FUNGSI KASN</vt:lpstr>
      <vt:lpstr>KETENTUAN PERATURAN PERUNDANG-UNDANGAN TENTANG NETRALITAS ASN</vt:lpstr>
      <vt:lpstr>PowerPoint Presentation</vt:lpstr>
      <vt:lpstr>PERILAKU ASN SEBELUM DAN SELAMA PENDAFTARAN BAKAL CALON LEGISLATIF (DPR &amp; DPRD)</vt:lpstr>
      <vt:lpstr>PERILAKU ASN SEBELUM, SELAMA DAN SETELAH               PILKADA TH. 2020</vt:lpstr>
      <vt:lpstr>PERILAKU ASN SEBELUM, SELAMA DAN SETELAH  PILKADA TH.2020</vt:lpstr>
      <vt:lpstr>PowerPoint Presentation</vt:lpstr>
      <vt:lpstr>PERILAKU ASN PADA PEMERINTAH KOTA SAMARINDA SEBELUM, SELAMA, DAN SETELAH PILKADA TAHUN 2020</vt:lpstr>
      <vt:lpstr>PERILAKU ASN PADA PEMERINTAH KOTA BONTANG SEBELUM, SELAMA, DAN SETELAH PILKADA TAHUN 2020</vt:lpstr>
      <vt:lpstr>PERILAKU ASN PADA PEMERINTAH KOTA BALIKPAPAN SEBELUM, SELAMA, DAN SETELAH PILKADA TAHUN 2020</vt:lpstr>
      <vt:lpstr>PERILAKU ASN PADA PEMERINTAH KAB. PASER SEBELUM, SELAMA, DAN SETELAH PILKADA TAHUN 2020</vt:lpstr>
      <vt:lpstr>PERILAKU ASN PADA PEMERINTAH KAB. KUTAI TIMUR SEBELUM, SELAMA, DAN SETELAH PILKADA TAHUN 2020</vt:lpstr>
      <vt:lpstr>PERILAKU ASN PADA PEMERINTAH KAB. KUTAI KARTANEGARA SEBELUM, SELAMA, DAN SETELAH PILKADA TAHUN 2020</vt:lpstr>
      <vt:lpstr>PERILAKU ASN PADA PEMERINTAH KAB. KUTAI BARAT SEBELUM, SELAMA, DAN SETELAH PILKADA TAHUN 2020</vt:lpstr>
      <vt:lpstr>PERILAKU ASN PADA PEMERINTAH KAB. BERAU SEBELUM, SELAMA, DAN SETELAH PILKADA TAHUN 2020</vt:lpstr>
      <vt:lpstr>PENYEBAB PRILAKU ASN TIDAK NETRAL PADA PILKADA TAHUN 2020</vt:lpstr>
      <vt:lpstr>PIHAK YANG PALING MEMPENGARUHI ASN UNTUK MELANGGAR NETRALITAS PADA PILKADA</vt:lpstr>
      <vt:lpstr>LANGKAH LANGKAH PENCEGAHAN</vt:lpstr>
      <vt:lpstr>KEPUTUSAN BERSAMA 5 K/L KEMENPANRB, KEMENDAGRI, BKN, KASN, &amp; BAWASLU TENTANG: PEMBINAAN DAN PENGAWASAN NETRALITAS PEGAWAI ASN DALAM PENYELENGGARAAN PEMILIHAN UMUM DAN PEMILIHAN</vt:lpstr>
      <vt:lpstr>TERIMA KASIH  KOMISI APARATUR SIPIL NEGARA - 2023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Netralitas ASN dalam Pilpres, Pileg dan Pilkada</dc:title>
  <dc:creator>ASN</dc:creator>
  <cp:lastModifiedBy>Latippa Madjid</cp:lastModifiedBy>
  <cp:revision>84</cp:revision>
  <cp:lastPrinted>2023-08-07T07:03:55Z</cp:lastPrinted>
  <dcterms:modified xsi:type="dcterms:W3CDTF">2023-08-07T07:13:35Z</dcterms:modified>
</cp:coreProperties>
</file>